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Inter Light"/>
      <p:regular r:id="rId46"/>
      <p:bold r:id="rId47"/>
      <p:italic r:id="rId48"/>
      <p:boldItalic r:id="rId49"/>
    </p:embeddedFont>
    <p:embeddedFont>
      <p:font typeface="Inter SemiBold"/>
      <p:regular r:id="rId50"/>
      <p:bold r:id="rId51"/>
      <p:italic r:id="rId52"/>
      <p:boldItalic r:id="rId53"/>
    </p:embeddedFont>
    <p:embeddedFont>
      <p:font typeface="Inter"/>
      <p:regular r:id="rId54"/>
      <p:bold r:id="rId55"/>
      <p:italic r:id="rId56"/>
      <p:boldItalic r:id="rId57"/>
    </p:embeddedFont>
    <p:embeddedFont>
      <p:font typeface="Open Sans SemiBold"/>
      <p:regular r:id="rId58"/>
      <p:bold r:id="rId59"/>
      <p:italic r:id="rId60"/>
      <p:boldItalic r:id="rId61"/>
    </p:embeddedFont>
    <p:embeddedFont>
      <p:font typeface="Bitter"/>
      <p:regular r:id="rId62"/>
      <p:bold r:id="rId63"/>
      <p:italic r:id="rId64"/>
      <p:boldItalic r:id="rId65"/>
    </p:embeddedFont>
    <p:embeddedFont>
      <p:font typeface="Open Sans Light"/>
      <p:regular r:id="rId66"/>
      <p:bold r:id="rId67"/>
      <p:italic r:id="rId68"/>
      <p:boldItalic r:id="rId69"/>
    </p:embeddedFont>
    <p:embeddedFont>
      <p:font typeface="Open Sans"/>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Beppe (Giuseppe Matheus Pereir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InterLight-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InterLight-italic.fntdata"/><Relationship Id="rId47" Type="http://schemas.openxmlformats.org/officeDocument/2006/relationships/font" Target="fonts/InterLight-bold.fntdata"/><Relationship Id="rId49" Type="http://schemas.openxmlformats.org/officeDocument/2006/relationships/font" Target="fonts/InterLigh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penSans-boldItalic.fntdata"/><Relationship Id="rId72" Type="http://schemas.openxmlformats.org/officeDocument/2006/relationships/font" Target="fonts/OpenSans-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OpenSans-bold.fntdata"/><Relationship Id="rId70" Type="http://schemas.openxmlformats.org/officeDocument/2006/relationships/font" Target="fonts/OpenSans-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Bitter-regular.fntdata"/><Relationship Id="rId61" Type="http://schemas.openxmlformats.org/officeDocument/2006/relationships/font" Target="fonts/OpenSansSemiBold-boldItalic.fntdata"/><Relationship Id="rId20" Type="http://schemas.openxmlformats.org/officeDocument/2006/relationships/slide" Target="slides/slide15.xml"/><Relationship Id="rId64" Type="http://schemas.openxmlformats.org/officeDocument/2006/relationships/font" Target="fonts/Bitter-italic.fntdata"/><Relationship Id="rId63" Type="http://schemas.openxmlformats.org/officeDocument/2006/relationships/font" Target="fonts/Bitter-bold.fntdata"/><Relationship Id="rId22" Type="http://schemas.openxmlformats.org/officeDocument/2006/relationships/slide" Target="slides/slide17.xml"/><Relationship Id="rId66" Type="http://schemas.openxmlformats.org/officeDocument/2006/relationships/font" Target="fonts/OpenSansLight-regular.fntdata"/><Relationship Id="rId21" Type="http://schemas.openxmlformats.org/officeDocument/2006/relationships/slide" Target="slides/slide16.xml"/><Relationship Id="rId65" Type="http://schemas.openxmlformats.org/officeDocument/2006/relationships/font" Target="fonts/Bitter-boldItalic.fntdata"/><Relationship Id="rId24" Type="http://schemas.openxmlformats.org/officeDocument/2006/relationships/slide" Target="slides/slide19.xml"/><Relationship Id="rId68" Type="http://schemas.openxmlformats.org/officeDocument/2006/relationships/font" Target="fonts/OpenSansLight-italic.fntdata"/><Relationship Id="rId23" Type="http://schemas.openxmlformats.org/officeDocument/2006/relationships/slide" Target="slides/slide18.xml"/><Relationship Id="rId67" Type="http://schemas.openxmlformats.org/officeDocument/2006/relationships/font" Target="fonts/OpenSansLight-bold.fntdata"/><Relationship Id="rId60" Type="http://schemas.openxmlformats.org/officeDocument/2006/relationships/font" Target="fonts/OpenSansSemi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penSansLight-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InterSemiBold-bold.fntdata"/><Relationship Id="rId50" Type="http://schemas.openxmlformats.org/officeDocument/2006/relationships/font" Target="fonts/InterSemiBold-regular.fntdata"/><Relationship Id="rId53" Type="http://schemas.openxmlformats.org/officeDocument/2006/relationships/font" Target="fonts/InterSemiBold-boldItalic.fntdata"/><Relationship Id="rId52" Type="http://schemas.openxmlformats.org/officeDocument/2006/relationships/font" Target="fonts/InterSemiBold-italic.fntdata"/><Relationship Id="rId11" Type="http://schemas.openxmlformats.org/officeDocument/2006/relationships/slide" Target="slides/slide6.xml"/><Relationship Id="rId55" Type="http://schemas.openxmlformats.org/officeDocument/2006/relationships/font" Target="fonts/Inter-bold.fntdata"/><Relationship Id="rId10" Type="http://schemas.openxmlformats.org/officeDocument/2006/relationships/slide" Target="slides/slide5.xml"/><Relationship Id="rId54" Type="http://schemas.openxmlformats.org/officeDocument/2006/relationships/font" Target="fonts/Inter-regular.fntdata"/><Relationship Id="rId13" Type="http://schemas.openxmlformats.org/officeDocument/2006/relationships/slide" Target="slides/slide8.xml"/><Relationship Id="rId57" Type="http://schemas.openxmlformats.org/officeDocument/2006/relationships/font" Target="fonts/Inter-boldItalic.fntdata"/><Relationship Id="rId12" Type="http://schemas.openxmlformats.org/officeDocument/2006/relationships/slide" Target="slides/slide7.xml"/><Relationship Id="rId56" Type="http://schemas.openxmlformats.org/officeDocument/2006/relationships/font" Target="fonts/Inter-italic.fntdata"/><Relationship Id="rId15" Type="http://schemas.openxmlformats.org/officeDocument/2006/relationships/slide" Target="slides/slide10.xml"/><Relationship Id="rId59" Type="http://schemas.openxmlformats.org/officeDocument/2006/relationships/font" Target="fonts/OpenSansSemiBold-bold.fntdata"/><Relationship Id="rId14" Type="http://schemas.openxmlformats.org/officeDocument/2006/relationships/slide" Target="slides/slide9.xml"/><Relationship Id="rId58" Type="http://schemas.openxmlformats.org/officeDocument/2006/relationships/font" Target="fonts/OpenSansSemiBol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1-16T18:55:34.538">
    <p:pos x="232" y="230"/>
    <p:text>@wmartins@thoughtworks.com</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70fc1f14db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70fc1f14db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70fc1f14db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70fc1f14db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t>Chain of Conformists</a:t>
            </a:r>
            <a:endParaRPr b="1"/>
          </a:p>
          <a:p>
            <a:pPr indent="0" lvl="0" marL="0" rtl="0" algn="l">
              <a:lnSpc>
                <a:spcPct val="115000"/>
              </a:lnSpc>
              <a:spcBef>
                <a:spcPts val="1200"/>
              </a:spcBef>
              <a:spcAft>
                <a:spcPts val="0"/>
              </a:spcAft>
              <a:buClr>
                <a:schemeClr val="dk1"/>
              </a:buClr>
              <a:buSzPts val="1100"/>
              <a:buFont typeface="Arial"/>
              <a:buNone/>
            </a:pPr>
            <a:r>
              <a:rPr lang="en"/>
              <a:t>Conformist implies a high chance of co-change - when one model changes, other contexts must also change.</a:t>
            </a:r>
            <a:endParaRPr/>
          </a:p>
          <a:p>
            <a:pPr indent="0" lvl="0" marL="0" rtl="0" algn="l">
              <a:lnSpc>
                <a:spcPct val="115000"/>
              </a:lnSpc>
              <a:spcBef>
                <a:spcPts val="1200"/>
              </a:spcBef>
              <a:spcAft>
                <a:spcPts val="0"/>
              </a:spcAft>
              <a:buClr>
                <a:schemeClr val="dk1"/>
              </a:buClr>
              <a:buSzPts val="1100"/>
              <a:buFont typeface="Arial"/>
              <a:buNone/>
            </a:pPr>
            <a:r>
              <a:rPr lang="en"/>
              <a:t>With a chain of conformists, a change to the model in one context can result in many other contexts also needing to change.</a:t>
            </a:r>
            <a:endParaRPr/>
          </a:p>
          <a:p>
            <a:pPr indent="0" lvl="0" marL="0" rtl="0" algn="l">
              <a:lnSpc>
                <a:spcPct val="115000"/>
              </a:lnSpc>
              <a:spcBef>
                <a:spcPts val="1200"/>
              </a:spcBef>
              <a:spcAft>
                <a:spcPts val="1200"/>
              </a:spcAft>
              <a:buNone/>
            </a:pPr>
            <a:r>
              <a:rPr lang="en"/>
              <a:t>ACLs might be a better pattern, but also the design may be fundamentally flawed if so many contexts are all coupled to the same model. The boundaries may be wrong.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7275b5b87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7275b5b87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t>Generic Context ACL for </a:t>
            </a:r>
            <a:r>
              <a:rPr b="1" lang="en"/>
              <a:t>External System</a:t>
            </a:r>
            <a:endParaRPr b="1"/>
          </a:p>
          <a:p>
            <a:pPr indent="0" lvl="0" marL="0" rtl="0" algn="l">
              <a:lnSpc>
                <a:spcPct val="115000"/>
              </a:lnSpc>
              <a:spcBef>
                <a:spcPts val="1200"/>
              </a:spcBef>
              <a:spcAft>
                <a:spcPts val="0"/>
              </a:spcAft>
              <a:buNone/>
            </a:pPr>
            <a:r>
              <a:rPr lang="en"/>
              <a:t>This one is not clear cut. There are a few considerations: how much does it cost to build and maintain the ACL? And what is the future of the generic context - is there a chance it could be fully replaced with an off-the-shelf solution.</a:t>
            </a:r>
            <a:endParaRPr/>
          </a:p>
          <a:p>
            <a:pPr indent="0" lvl="0" marL="0" rtl="0" algn="l">
              <a:lnSpc>
                <a:spcPct val="115000"/>
              </a:lnSpc>
              <a:spcBef>
                <a:spcPts val="1200"/>
              </a:spcBef>
              <a:spcAft>
                <a:spcPts val="1200"/>
              </a:spcAft>
              <a:buNone/>
            </a:pPr>
            <a:r>
              <a:rPr lang="en"/>
              <a:t>Answer those questions as a starting point.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70fc1f14db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70fc1f14db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t>In-Demand Supplier</a:t>
            </a:r>
            <a:endParaRPr b="1"/>
          </a:p>
          <a:p>
            <a:pPr indent="0" lvl="0" marL="0" rtl="0" algn="l">
              <a:lnSpc>
                <a:spcPct val="115000"/>
              </a:lnSpc>
              <a:spcBef>
                <a:spcPts val="1200"/>
              </a:spcBef>
              <a:spcAft>
                <a:spcPts val="0"/>
              </a:spcAft>
              <a:buClr>
                <a:schemeClr val="dk1"/>
              </a:buClr>
              <a:buSzPts val="1100"/>
              <a:buFont typeface="Arial"/>
              <a:buNone/>
            </a:pPr>
            <a:r>
              <a:rPr lang="en"/>
              <a:t>This pattern is definitely a warning sign that things could get out of control and political. If each customer has urgent needs and the supplier does not have the capacity to meet all of their requirements, the supplier has effectively become a bottleneck.</a:t>
            </a:r>
            <a:endParaRPr/>
          </a:p>
          <a:p>
            <a:pPr indent="0" lvl="0" marL="0" rtl="0" algn="l">
              <a:lnSpc>
                <a:spcPct val="115000"/>
              </a:lnSpc>
              <a:spcBef>
                <a:spcPts val="1200"/>
              </a:spcBef>
              <a:spcAft>
                <a:spcPts val="1200"/>
              </a:spcAft>
              <a:buNone/>
            </a:pPr>
            <a:r>
              <a:rPr lang="en"/>
              <a:t>Each customer will not be able to achieve their goals without the supplier, so they will exert maximum pressure on the supplier and it may spiral out of control.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70fc1f14db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70fc1f14db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Friendly Octopus</a:t>
            </a:r>
            <a:endParaRPr b="1"/>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a:t>A partnership is a high maintenance relationship. It requires teams to spend significant amounts of time together planning, designing, and developing a solution.</a:t>
            </a:r>
            <a:endParaRPr/>
          </a:p>
          <a:p>
            <a:pPr indent="0" lvl="0" marL="0" rtl="0" algn="l">
              <a:lnSpc>
                <a:spcPct val="115000"/>
              </a:lnSpc>
              <a:spcBef>
                <a:spcPts val="1200"/>
              </a:spcBef>
              <a:spcAft>
                <a:spcPts val="0"/>
              </a:spcAft>
              <a:buClr>
                <a:schemeClr val="dk1"/>
              </a:buClr>
              <a:buSzPts val="1100"/>
              <a:buFont typeface="Arial"/>
              <a:buNone/>
            </a:pPr>
            <a:r>
              <a:rPr lang="en"/>
              <a:t>When a context has multiple partnerships, the team may spend all of it's time collaborating and have little capacity for delivery.</a:t>
            </a:r>
            <a:endParaRPr/>
          </a:p>
          <a:p>
            <a:pPr indent="0" lvl="0" marL="0" rtl="0" algn="l">
              <a:lnSpc>
                <a:spcPct val="115000"/>
              </a:lnSpc>
              <a:spcBef>
                <a:spcPts val="1200"/>
              </a:spcBef>
              <a:spcAft>
                <a:spcPts val="0"/>
              </a:spcAft>
              <a:buClr>
                <a:schemeClr val="dk1"/>
              </a:buClr>
              <a:buSzPts val="1100"/>
              <a:buFont typeface="Arial"/>
              <a:buNone/>
            </a:pPr>
            <a:r>
              <a:rPr lang="en"/>
              <a:t>In a scenario like this, the entire sociotechnical architecture needs to be reviewed.</a:t>
            </a:r>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7275b5b87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7275b5b87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t>High Utilization Open Host</a:t>
            </a:r>
            <a:endParaRPr b="1"/>
          </a:p>
          <a:p>
            <a:pPr indent="0" lvl="0" marL="0" rtl="0" algn="l">
              <a:lnSpc>
                <a:spcPct val="115000"/>
              </a:lnSpc>
              <a:spcBef>
                <a:spcPts val="1200"/>
              </a:spcBef>
              <a:spcAft>
                <a:spcPts val="0"/>
              </a:spcAft>
              <a:buNone/>
            </a:pPr>
            <a:r>
              <a:rPr lang="en"/>
              <a:t>This one could be really good or really bad.</a:t>
            </a:r>
            <a:endParaRPr/>
          </a:p>
          <a:p>
            <a:pPr indent="0" lvl="0" marL="0" rtl="0" algn="l">
              <a:lnSpc>
                <a:spcPct val="115000"/>
              </a:lnSpc>
              <a:spcBef>
                <a:spcPts val="1200"/>
              </a:spcBef>
              <a:spcAft>
                <a:spcPts val="0"/>
              </a:spcAft>
              <a:buNone/>
            </a:pPr>
            <a:r>
              <a:rPr lang="en"/>
              <a:t>The key thing to establish is how much the OHS is customised to specific consumers.</a:t>
            </a:r>
            <a:endParaRPr/>
          </a:p>
          <a:p>
            <a:pPr indent="0" lvl="0" marL="0" rtl="0" algn="l">
              <a:lnSpc>
                <a:spcPct val="115000"/>
              </a:lnSpc>
              <a:spcBef>
                <a:spcPts val="1200"/>
              </a:spcBef>
              <a:spcAft>
                <a:spcPts val="0"/>
              </a:spcAft>
              <a:buNone/>
            </a:pPr>
            <a:r>
              <a:rPr lang="en"/>
              <a:t>If the OHS is used by all clients in the same way. It's a sign of a good abstraction and the high-level of reusage represents good economies of scale.</a:t>
            </a:r>
            <a:endParaRPr/>
          </a:p>
          <a:p>
            <a:pPr indent="0" lvl="0" marL="0" rtl="0" algn="l">
              <a:lnSpc>
                <a:spcPct val="115000"/>
              </a:lnSpc>
              <a:spcBef>
                <a:spcPts val="1200"/>
              </a:spcBef>
              <a:spcAft>
                <a:spcPts val="1200"/>
              </a:spcAft>
              <a:buNone/>
            </a:pPr>
            <a:r>
              <a:rPr lang="en"/>
              <a:t>If the OHS has lots of minor modifications for each consumer. It will probably become confusing and messy for all of them, and will be harder to maintain.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70fc1f14db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70fc1f14db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fcfbaf3253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fcfbaf3253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separate ways pattern should be avoided when integrating core </a:t>
            </a:r>
            <a:r>
              <a:rPr lang="en"/>
              <a:t>subdomain</a:t>
            </a:r>
            <a:r>
              <a:rPr lang="en"/>
              <a:t>s. Duplicating the implementation of such </a:t>
            </a:r>
            <a:r>
              <a:rPr lang="en"/>
              <a:t>subdomain</a:t>
            </a:r>
            <a:r>
              <a:rPr lang="en"/>
              <a:t>s would defy the company’s strategy to implement them in the most effective and optimized way.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fcfbaf3253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fcfbaf3253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crucial to stress that the shared model is designed according to the needs of all of the bounded contexts. Moreover, the shared model has to be consistent across all of the bounded contexts that are using it.</a:t>
            </a:r>
            <a:endParaRPr/>
          </a:p>
          <a:p>
            <a:pPr indent="0" lvl="0" marL="0" rtl="0" algn="l">
              <a:spcBef>
                <a:spcPts val="0"/>
              </a:spcBef>
              <a:spcAft>
                <a:spcPts val="0"/>
              </a:spcAft>
              <a:buClr>
                <a:schemeClr val="dk1"/>
              </a:buClr>
              <a:buSzPts val="1100"/>
              <a:buFont typeface="Arial"/>
              <a:buNone/>
            </a:pPr>
            <a:r>
              <a:rPr lang="en"/>
              <a:t>Both participating teams can modify the shared kernel, as long as they keep it compatible</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fcfbaf3253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fcfbaf3253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partnership model, the integration between bounded contexts is coordinated in an ad hoc manner. One team can notify a second team about a change in the API, and the second team will cooperate and adapt—no drama or conflicts.</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fcfbaf3253_1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fcfbaf3253_1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supplier’s public interface is not intended to conform to its ubiquitous language. Instead, it is intended to expose a protocol convenient for the consumers, expressed in an integration-oriented language. As such, the public protocol is called the published language.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a sense, the open-host service pattern is a reversal of the anticorruption layer pattern: instead of the consumer, the supplier implements the translation of its internal model.</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364961bd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364961bd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fcfbaf3253_1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fcfbaf3253_1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fcfbaf3253_1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fcfbaf3253_1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some cases, the balance of power favors the upstream team, which has no real motivation to support its clients’ needs. Instead, it just provides the integration contract, defined according to its own model—take it or leave it. Such power imbalances can be caused by integration with service providers that are external to the organization or simply by organizational politics.</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fcfbaf3253_1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fcfbaf3253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Inter SemiBold"/>
                <a:ea typeface="Inter SemiBold"/>
                <a:cs typeface="Inter SemiBold"/>
                <a:sym typeface="Inter SemiBold"/>
              </a:rPr>
              <a:t>Consumer-driven contracts: https://martinfowler.com/articles/consumerDrivenContracts.html</a:t>
            </a:r>
            <a:endParaRPr sz="1600">
              <a:solidFill>
                <a:schemeClr val="dk1"/>
              </a:solidFill>
              <a:latin typeface="Inter SemiBold"/>
              <a:ea typeface="Inter SemiBold"/>
              <a:cs typeface="Inter SemiBold"/>
              <a:sym typeface="Inter SemiBold"/>
            </a:endParaRPr>
          </a:p>
          <a:p>
            <a:pPr indent="0" lvl="0" marL="0" rtl="0" algn="l">
              <a:spcBef>
                <a:spcPts val="1200"/>
              </a:spcBef>
              <a:spcAft>
                <a:spcPts val="0"/>
              </a:spcAft>
              <a:buNone/>
            </a:pPr>
            <a:r>
              <a:rPr b="1" lang="en" sz="800">
                <a:solidFill>
                  <a:schemeClr val="lt1"/>
                </a:solidFill>
                <a:latin typeface="Inter"/>
                <a:ea typeface="Inter"/>
                <a:cs typeface="Inter"/>
                <a:sym typeface="Inter"/>
              </a:rPr>
              <a:t>: </a:t>
            </a:r>
            <a:endParaRPr b="1" sz="800">
              <a:solidFill>
                <a:schemeClr val="lt1"/>
              </a:solidFill>
              <a:latin typeface="Inter"/>
              <a:ea typeface="Inter"/>
              <a:cs typeface="Inter"/>
              <a:sym typeface="Inte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fcfbaf3253_0_2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fcfbaf3253_0_2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fcfbaf3253_1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fcfbaf3253_1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fcfbaf3253_1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fcfbaf3253_1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Q1</a:t>
            </a:r>
            <a:r>
              <a:rPr lang="en"/>
              <a:t>: Let’s say, Credit Cards is dependant on the Retail Accounts, maybe because customers can set up direct payments from their retail accounts to their credit cards. Let’s say that the credit cards team is willing to accept the APIs provided by the retail accounts team - as is. What kind of a relationship does the credit cards bounded context have with the retail accounts bounded context?</a:t>
            </a:r>
            <a:endParaRPr/>
          </a:p>
          <a:p>
            <a:pPr indent="0" lvl="0" marL="0" rtl="0" algn="l">
              <a:spcBef>
                <a:spcPts val="0"/>
              </a:spcBef>
              <a:spcAft>
                <a:spcPts val="0"/>
              </a:spcAft>
              <a:buNone/>
            </a:pPr>
            <a:r>
              <a:rPr b="1" lang="en"/>
              <a:t>Answer</a:t>
            </a:r>
            <a:r>
              <a:rPr lang="en"/>
              <a:t>: The credit cards team acts as a conformist with the retail accounts team because they are willing to accept the models provided by the retail accounts team as is.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Q2</a:t>
            </a:r>
            <a:r>
              <a:rPr lang="en"/>
              <a:t>: Similarly, the loans team wants to allow customers to make direct payments APIs from their retail accounts. But the loans team does not want to treat this ability as a special one. They want to allow payments from other banks just as well. What kind of relationship would exist between loans and retail accounts?</a:t>
            </a:r>
            <a:endParaRPr/>
          </a:p>
          <a:p>
            <a:pPr indent="0" lvl="0" marL="0" rtl="0" algn="l">
              <a:spcBef>
                <a:spcPts val="0"/>
              </a:spcBef>
              <a:spcAft>
                <a:spcPts val="0"/>
              </a:spcAft>
              <a:buNone/>
            </a:pPr>
            <a:r>
              <a:rPr b="1" lang="en"/>
              <a:t>Answer</a:t>
            </a:r>
            <a:r>
              <a:rPr lang="en"/>
              <a:t>: The loans teams needs to implement an anti-corruption layer between itself and the retail accounts team.</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Q3</a:t>
            </a:r>
            <a:r>
              <a:rPr lang="en"/>
              <a:t>: Next question has two parts: 1. The customer maintenance team is exposing a common set of services. 2. Retail accounts wants to use these services, but is again concerned about using those models directly. How can these two bounded contexts integrate?</a:t>
            </a:r>
            <a:endParaRPr/>
          </a:p>
          <a:p>
            <a:pPr indent="0" lvl="0" marL="0" rtl="0" algn="l">
              <a:spcBef>
                <a:spcPts val="0"/>
              </a:spcBef>
              <a:spcAft>
                <a:spcPts val="0"/>
              </a:spcAft>
              <a:buNone/>
            </a:pPr>
            <a:r>
              <a:rPr b="1" lang="en"/>
              <a:t>Answer</a:t>
            </a:r>
            <a:r>
              <a:rPr lang="en"/>
              <a:t>: The customer maintenance team should provide an open host service using a published language and the retail banking team should use an ACL to integrate.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Q4</a:t>
            </a:r>
            <a:r>
              <a:rPr lang="en"/>
              <a:t>: Loans and credit card teams are willing to use the services provided by the customer maintenance team as is. How should they integrate?</a:t>
            </a:r>
            <a:endParaRPr/>
          </a:p>
          <a:p>
            <a:pPr indent="0" lvl="0" marL="0" rtl="0" algn="l">
              <a:spcBef>
                <a:spcPts val="0"/>
              </a:spcBef>
              <a:spcAft>
                <a:spcPts val="0"/>
              </a:spcAft>
              <a:buNone/>
            </a:pPr>
            <a:r>
              <a:rPr b="1" lang="en"/>
              <a:t>Answer</a:t>
            </a:r>
            <a:r>
              <a:rPr lang="en"/>
              <a:t>: Using the conformist pattern.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fcfbaf3253_1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fcfbaf3253_1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fcfbaf3253_0_2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fcfbaf3253_0_2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5c023c74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5c023c74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5c023c747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15c023c747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364961bd9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364961bd9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fcfbaf3253_1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fcfbaf3253_1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fcfbaf3253_0_2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fcfbaf3253_0_2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70fc1f14db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70fc1f14db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70fc1f14db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170fc1f14db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Domain Discovery is not only about identifying the domains that need to focus on, it’s essentially about building the consensus between the problem and solution spaces, and managing a set of ubiquitous language that drives a shared understanding. </a:t>
            </a:r>
            <a:r>
              <a:rPr lang="en"/>
              <a:t>Domain</a:t>
            </a:r>
            <a:r>
              <a:rPr lang="en"/>
              <a:t> </a:t>
            </a:r>
            <a:r>
              <a:rPr lang="en"/>
              <a:t>discovery</a:t>
            </a:r>
            <a:r>
              <a:rPr lang="en"/>
              <a:t> can be at different levels, and there are different techniques to do that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70fc1f14db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170fc1f14db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70fc1f14db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70fc1f14db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70fc1f14db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70fc1f14db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70fc1f14db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170fc1f14db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17839a37c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17839a37c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70fc1f14db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170fc1f14db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cfbaf3253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fcfbaf3253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1137f5cdb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1137f5cdb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fcfbaf3253_0_2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fcfbaf3253_0_2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70fc1f14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70fc1f14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70fc1f14db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70fc1f14d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70fc1f14db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70fc1f14db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t>Shared Kernel between Core &amp; Generic</a:t>
            </a:r>
            <a:endParaRPr b="1"/>
          </a:p>
          <a:p>
            <a:pPr indent="0" lvl="0" marL="0" rtl="0" algn="l">
              <a:lnSpc>
                <a:spcPct val="115000"/>
              </a:lnSpc>
              <a:spcBef>
                <a:spcPts val="1200"/>
              </a:spcBef>
              <a:spcAft>
                <a:spcPts val="0"/>
              </a:spcAft>
              <a:buClr>
                <a:schemeClr val="dk1"/>
              </a:buClr>
              <a:buSzPts val="1100"/>
              <a:buFont typeface="Arial"/>
              <a:buNone/>
            </a:pPr>
            <a:r>
              <a:rPr lang="en"/>
              <a:t>This is a strong warning sign. How can something which is unique and key to your company success be coupled to something generic like CRM or payments?</a:t>
            </a:r>
            <a:endParaRPr/>
          </a:p>
          <a:p>
            <a:pPr indent="0" lvl="0" marL="0" rtl="0" algn="l">
              <a:lnSpc>
                <a:spcPct val="115000"/>
              </a:lnSpc>
              <a:spcBef>
                <a:spcPts val="1200"/>
              </a:spcBef>
              <a:spcAft>
                <a:spcPts val="0"/>
              </a:spcAft>
              <a:buClr>
                <a:schemeClr val="dk1"/>
              </a:buClr>
              <a:buSzPts val="1100"/>
              <a:buFont typeface="Arial"/>
              <a:buNone/>
            </a:pPr>
            <a:r>
              <a:rPr lang="en"/>
              <a:t>Most of the other patterns could be justifiable here, but the Shared Kernel not so much.</a:t>
            </a:r>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70fc1f14db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70fc1f14db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t>Core Domain conforms to External System</a:t>
            </a:r>
            <a:endParaRPr b="1"/>
          </a:p>
          <a:p>
            <a:pPr indent="0" lvl="0" marL="0" rtl="0" algn="l">
              <a:lnSpc>
                <a:spcPct val="115000"/>
              </a:lnSpc>
              <a:spcBef>
                <a:spcPts val="1200"/>
              </a:spcBef>
              <a:spcAft>
                <a:spcPts val="0"/>
              </a:spcAft>
              <a:buClr>
                <a:schemeClr val="dk1"/>
              </a:buClr>
              <a:buSzPts val="1100"/>
              <a:buFont typeface="Arial"/>
              <a:buNone/>
            </a:pPr>
            <a:r>
              <a:rPr lang="en"/>
              <a:t>Core domains are parts of the system where the payback on innovation is greatest. A conformist may constrain your ability to innovate or slow you down.</a:t>
            </a:r>
            <a:endParaRPr/>
          </a:p>
          <a:p>
            <a:pPr indent="0" lvl="0" marL="0" rtl="0" algn="l">
              <a:lnSpc>
                <a:spcPct val="115000"/>
              </a:lnSpc>
              <a:spcBef>
                <a:spcPts val="1200"/>
              </a:spcBef>
              <a:spcAft>
                <a:spcPts val="1200"/>
              </a:spcAft>
              <a:buNone/>
            </a:pPr>
            <a:r>
              <a:rPr lang="en"/>
              <a:t>Removing the dependency or using an ACL could be better alternatives.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accent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69000" y="365700"/>
            <a:ext cx="8463300" cy="1723200"/>
          </a:xfrm>
          <a:prstGeom prst="rect">
            <a:avLst/>
          </a:prstGeom>
        </p:spPr>
        <p:txBody>
          <a:bodyPr anchorCtr="0" anchor="b" bIns="0" lIns="0" spcFirstLastPara="1" rIns="0" wrap="square" tIns="0">
            <a:noAutofit/>
          </a:bodyPr>
          <a:lstStyle>
            <a:lvl1pPr lvl="0">
              <a:spcBef>
                <a:spcPts val="0"/>
              </a:spcBef>
              <a:spcAft>
                <a:spcPts val="0"/>
              </a:spcAft>
              <a:buClr>
                <a:srgbClr val="FFFFFF"/>
              </a:buClr>
              <a:buSzPts val="4400"/>
              <a:buNone/>
              <a:defRPr sz="4400">
                <a:solidFill>
                  <a:srgbClr val="FFFFFF"/>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69000" y="2257425"/>
            <a:ext cx="8463300" cy="7926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accent2"/>
              </a:buClr>
              <a:buSzPts val="2200"/>
              <a:buFont typeface="Inter SemiBold"/>
              <a:buNone/>
              <a:defRPr sz="2200">
                <a:solidFill>
                  <a:schemeClr val="accent2"/>
                </a:solidFill>
                <a:latin typeface="Inter SemiBold"/>
                <a:ea typeface="Inter SemiBold"/>
                <a:cs typeface="Inter SemiBold"/>
                <a:sym typeface="Inter SemiBol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2" name="Google Shape;12;p2"/>
          <p:cNvPicPr preferRelativeResize="0"/>
          <p:nvPr/>
        </p:nvPicPr>
        <p:blipFill>
          <a:blip r:embed="rId2">
            <a:alphaModFix/>
          </a:blip>
          <a:stretch>
            <a:fillRect/>
          </a:stretch>
        </p:blipFill>
        <p:spPr>
          <a:xfrm>
            <a:off x="368996" y="4291547"/>
            <a:ext cx="1583782" cy="2555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11"/>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0" name="Google Shape;5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olumn content">
  <p:cSld name="ONE_COLUMN_TEXT">
    <p:spTree>
      <p:nvGrpSpPr>
        <p:cNvPr id="51" name="Shape 51"/>
        <p:cNvGrpSpPr/>
        <p:nvPr/>
      </p:nvGrpSpPr>
      <p:grpSpPr>
        <a:xfrm>
          <a:off x="0" y="0"/>
          <a:ext cx="0" cy="0"/>
          <a:chOff x="0" y="0"/>
          <a:chExt cx="0" cy="0"/>
        </a:xfrm>
      </p:grpSpPr>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2"/>
          <p:cNvSpPr txBox="1"/>
          <p:nvPr>
            <p:ph type="title"/>
          </p:nvPr>
        </p:nvSpPr>
        <p:spPr>
          <a:xfrm>
            <a:off x="369000" y="365700"/>
            <a:ext cx="3836700" cy="9660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 name="Google Shape;54;p12"/>
          <p:cNvSpPr txBox="1"/>
          <p:nvPr>
            <p:ph idx="1" type="body"/>
          </p:nvPr>
        </p:nvSpPr>
        <p:spPr>
          <a:xfrm>
            <a:off x="369000" y="1754875"/>
            <a:ext cx="3834300" cy="3022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5" name="Google Shape;55;p12"/>
          <p:cNvSpPr txBox="1"/>
          <p:nvPr>
            <p:ph idx="2" type="subTitle"/>
          </p:nvPr>
        </p:nvSpPr>
        <p:spPr>
          <a:xfrm>
            <a:off x="371469" y="1251075"/>
            <a:ext cx="3834300" cy="426600"/>
          </a:xfrm>
          <a:prstGeom prst="rect">
            <a:avLst/>
          </a:prstGeom>
        </p:spPr>
        <p:txBody>
          <a:bodyPr anchorCtr="0" anchor="t" bIns="0" lIns="0" spcFirstLastPara="1" rIns="0" wrap="square" tIns="0">
            <a:noAutofit/>
          </a:bodyPr>
          <a:lstStyle>
            <a:lvl1pPr lvl="0" rtl="0">
              <a:spcBef>
                <a:spcPts val="0"/>
              </a:spcBef>
              <a:spcAft>
                <a:spcPts val="0"/>
              </a:spcAft>
              <a:buSzPts val="1600"/>
              <a:buFont typeface="Inter SemiBold"/>
              <a:buNone/>
              <a:defRPr sz="1600">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split">
  <p:cSld name="ONE_COLUMN_TEXT_1">
    <p:spTree>
      <p:nvGrpSpPr>
        <p:cNvPr id="56" name="Shape 56"/>
        <p:cNvGrpSpPr/>
        <p:nvPr/>
      </p:nvGrpSpPr>
      <p:grpSpPr>
        <a:xfrm>
          <a:off x="0" y="0"/>
          <a:ext cx="0" cy="0"/>
          <a:chOff x="0" y="0"/>
          <a:chExt cx="0" cy="0"/>
        </a:xfrm>
      </p:grpSpPr>
      <p:sp>
        <p:nvSpPr>
          <p:cNvPr id="57" name="Google Shape;57;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3"/>
          <p:cNvSpPr txBox="1"/>
          <p:nvPr>
            <p:ph type="title"/>
          </p:nvPr>
        </p:nvSpPr>
        <p:spPr>
          <a:xfrm>
            <a:off x="369000" y="365700"/>
            <a:ext cx="3836700" cy="9660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 name="Google Shape;59;p13"/>
          <p:cNvSpPr txBox="1"/>
          <p:nvPr>
            <p:ph idx="1" type="body"/>
          </p:nvPr>
        </p:nvSpPr>
        <p:spPr>
          <a:xfrm>
            <a:off x="369000" y="1754875"/>
            <a:ext cx="3834300" cy="3022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0" name="Google Shape;60;p13"/>
          <p:cNvSpPr txBox="1"/>
          <p:nvPr>
            <p:ph idx="2" type="subTitle"/>
          </p:nvPr>
        </p:nvSpPr>
        <p:spPr>
          <a:xfrm>
            <a:off x="371469" y="1251075"/>
            <a:ext cx="38343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61" name="Google Shape;61;p13"/>
          <p:cNvSpPr txBox="1"/>
          <p:nvPr>
            <p:ph idx="3" type="body"/>
          </p:nvPr>
        </p:nvSpPr>
        <p:spPr>
          <a:xfrm>
            <a:off x="4940700" y="1331700"/>
            <a:ext cx="3834300" cy="2480100"/>
          </a:xfrm>
          <a:prstGeom prst="rect">
            <a:avLst/>
          </a:prstGeom>
        </p:spPr>
        <p:txBody>
          <a:bodyPr anchorCtr="0" anchor="ctr"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2" name="Shape 62"/>
        <p:cNvGrpSpPr/>
        <p:nvPr/>
      </p:nvGrpSpPr>
      <p:grpSpPr>
        <a:xfrm>
          <a:off x="0" y="0"/>
          <a:ext cx="0" cy="0"/>
          <a:chOff x="0" y="0"/>
          <a:chExt cx="0" cy="0"/>
        </a:xfrm>
      </p:grpSpPr>
      <p:sp>
        <p:nvSpPr>
          <p:cNvPr id="63" name="Google Shape;63;p14"/>
          <p:cNvSpPr txBox="1"/>
          <p:nvPr>
            <p:ph type="title"/>
          </p:nvPr>
        </p:nvSpPr>
        <p:spPr>
          <a:xfrm>
            <a:off x="369000" y="365700"/>
            <a:ext cx="6367800" cy="4412100"/>
          </a:xfrm>
          <a:prstGeom prst="rect">
            <a:avLst/>
          </a:prstGeom>
        </p:spPr>
        <p:txBody>
          <a:bodyPr anchorCtr="0" anchor="ctr" bIns="0" lIns="0" spcFirstLastPara="1" rIns="0" wrap="square" tIns="0">
            <a:noAutofit/>
          </a:bodyPr>
          <a:lstStyle>
            <a:lvl1pPr lvl="0">
              <a:spcBef>
                <a:spcPts val="0"/>
              </a:spcBef>
              <a:spcAft>
                <a:spcPts val="0"/>
              </a:spcAft>
              <a:buSzPts val="3200"/>
              <a:buNone/>
              <a:defRPr sz="3200"/>
            </a:lvl1pPr>
            <a:lvl2pPr lvl="1">
              <a:spcBef>
                <a:spcPts val="0"/>
              </a:spcBef>
              <a:spcAft>
                <a:spcPts val="0"/>
              </a:spcAft>
              <a:buSzPts val="4100"/>
              <a:buNone/>
              <a:defRPr sz="4100"/>
            </a:lvl2pPr>
            <a:lvl3pPr lvl="2">
              <a:spcBef>
                <a:spcPts val="0"/>
              </a:spcBef>
              <a:spcAft>
                <a:spcPts val="0"/>
              </a:spcAft>
              <a:buSzPts val="4100"/>
              <a:buNone/>
              <a:defRPr sz="4100"/>
            </a:lvl3pPr>
            <a:lvl4pPr lvl="3">
              <a:spcBef>
                <a:spcPts val="0"/>
              </a:spcBef>
              <a:spcAft>
                <a:spcPts val="0"/>
              </a:spcAft>
              <a:buSzPts val="4100"/>
              <a:buNone/>
              <a:defRPr sz="4100"/>
            </a:lvl4pPr>
            <a:lvl5pPr lvl="4">
              <a:spcBef>
                <a:spcPts val="0"/>
              </a:spcBef>
              <a:spcAft>
                <a:spcPts val="0"/>
              </a:spcAft>
              <a:buSzPts val="4100"/>
              <a:buNone/>
              <a:defRPr sz="4100"/>
            </a:lvl5pPr>
            <a:lvl6pPr lvl="5">
              <a:spcBef>
                <a:spcPts val="0"/>
              </a:spcBef>
              <a:spcAft>
                <a:spcPts val="0"/>
              </a:spcAft>
              <a:buSzPts val="4100"/>
              <a:buNone/>
              <a:defRPr sz="4100"/>
            </a:lvl6pPr>
            <a:lvl7pPr lvl="6">
              <a:spcBef>
                <a:spcPts val="0"/>
              </a:spcBef>
              <a:spcAft>
                <a:spcPts val="0"/>
              </a:spcAft>
              <a:buSzPts val="4100"/>
              <a:buNone/>
              <a:defRPr sz="4100"/>
            </a:lvl7pPr>
            <a:lvl8pPr lvl="7">
              <a:spcBef>
                <a:spcPts val="0"/>
              </a:spcBef>
              <a:spcAft>
                <a:spcPts val="0"/>
              </a:spcAft>
              <a:buSzPts val="4100"/>
              <a:buNone/>
              <a:defRPr sz="4100"/>
            </a:lvl8pPr>
            <a:lvl9pPr lvl="8">
              <a:spcBef>
                <a:spcPts val="0"/>
              </a:spcBef>
              <a:spcAft>
                <a:spcPts val="0"/>
              </a:spcAft>
              <a:buSzPts val="4100"/>
              <a:buNone/>
              <a:defRPr sz="4100"/>
            </a:lvl9pPr>
          </a:lstStyle>
          <a:p/>
        </p:txBody>
      </p:sp>
      <p:sp>
        <p:nvSpPr>
          <p:cNvPr id="64" name="Google Shape;6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5"/>
          <p:cNvSpPr txBox="1"/>
          <p:nvPr>
            <p:ph hasCustomPrompt="1" type="title"/>
          </p:nvPr>
        </p:nvSpPr>
        <p:spPr>
          <a:xfrm>
            <a:off x="4938300" y="1106125"/>
            <a:ext cx="3836700" cy="1963500"/>
          </a:xfrm>
          <a:prstGeom prst="rect">
            <a:avLst/>
          </a:prstGeom>
        </p:spPr>
        <p:txBody>
          <a:bodyPr anchorCtr="0" anchor="b" bIns="0" lIns="0" spcFirstLastPara="1" rIns="0" wrap="square" tIns="0">
            <a:noAutofit/>
          </a:bodyPr>
          <a:lstStyle>
            <a:lvl1pPr lvl="0">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5"/>
          <p:cNvSpPr txBox="1"/>
          <p:nvPr>
            <p:ph idx="1" type="body"/>
          </p:nvPr>
        </p:nvSpPr>
        <p:spPr>
          <a:xfrm>
            <a:off x="4938300" y="3152225"/>
            <a:ext cx="3836700" cy="1300800"/>
          </a:xfrm>
          <a:prstGeom prst="rect">
            <a:avLst/>
          </a:prstGeom>
        </p:spPr>
        <p:txBody>
          <a:bodyPr anchorCtr="0" anchor="t" bIns="0" lIns="0" spcFirstLastPara="1" rIns="0" wrap="square" tIns="0">
            <a:noAutofit/>
          </a:bodyPr>
          <a:lstStyle>
            <a:lvl1pPr indent="-368300" lvl="0" marL="457200">
              <a:spcBef>
                <a:spcPts val="0"/>
              </a:spcBef>
              <a:spcAft>
                <a:spcPts val="0"/>
              </a:spcAft>
              <a:buSzPts val="2200"/>
              <a:buChar char="●"/>
              <a:defRPr b="1" sz="2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8" name="Google Shape;6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 name="Shape 69"/>
        <p:cNvGrpSpPr/>
        <p:nvPr/>
      </p:nvGrpSpPr>
      <p:grpSpPr>
        <a:xfrm>
          <a:off x="0" y="0"/>
          <a:ext cx="0" cy="0"/>
          <a:chOff x="0" y="0"/>
          <a:chExt cx="0" cy="0"/>
        </a:xfrm>
      </p:grpSpPr>
      <p:sp>
        <p:nvSpPr>
          <p:cNvPr id="70" name="Google Shape;7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full page">
  <p:cSld name="CUSTOM_1_3">
    <p:bg>
      <p:bgPr>
        <a:solidFill>
          <a:schemeClr val="lt1"/>
        </a:solidFill>
      </p:bgPr>
    </p:bg>
    <p:spTree>
      <p:nvGrpSpPr>
        <p:cNvPr id="71" name="Shape 71"/>
        <p:cNvGrpSpPr/>
        <p:nvPr/>
      </p:nvGrpSpPr>
      <p:grpSpPr>
        <a:xfrm>
          <a:off x="0" y="0"/>
          <a:ext cx="0" cy="0"/>
          <a:chOff x="0" y="0"/>
          <a:chExt cx="0" cy="0"/>
        </a:xfrm>
      </p:grpSpPr>
      <p:sp>
        <p:nvSpPr>
          <p:cNvPr id="72" name="Google Shape;72;p17"/>
          <p:cNvSpPr txBox="1"/>
          <p:nvPr>
            <p:ph type="title"/>
          </p:nvPr>
        </p:nvSpPr>
        <p:spPr>
          <a:xfrm>
            <a:off x="411425" y="282575"/>
            <a:ext cx="8321400" cy="613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3" name="Google Shape;73;p17"/>
          <p:cNvSpPr txBox="1"/>
          <p:nvPr>
            <p:ph idx="1" type="body"/>
          </p:nvPr>
        </p:nvSpPr>
        <p:spPr>
          <a:xfrm>
            <a:off x="411425" y="1371375"/>
            <a:ext cx="8321400" cy="3342900"/>
          </a:xfrm>
          <a:prstGeom prst="rect">
            <a:avLst/>
          </a:prstGeom>
          <a:noFill/>
          <a:ln>
            <a:noFill/>
          </a:ln>
        </p:spPr>
        <p:txBody>
          <a:bodyPr anchorCtr="0" anchor="t" bIns="0" lIns="0" spcFirstLastPara="1" rIns="0" wrap="square" tIns="0">
            <a:noAutofit/>
          </a:bodyPr>
          <a:lstStyle>
            <a:lvl1pPr indent="-330200" lvl="0" marL="457200" rtl="0" algn="l">
              <a:lnSpc>
                <a:spcPct val="115000"/>
              </a:lnSpc>
              <a:spcBef>
                <a:spcPts val="500"/>
              </a:spcBef>
              <a:spcAft>
                <a:spcPts val="0"/>
              </a:spcAft>
              <a:buClr>
                <a:srgbClr val="5E5E5E"/>
              </a:buClr>
              <a:buSzPts val="1600"/>
              <a:buFont typeface="Open Sans Light"/>
              <a:buChar char="●"/>
              <a:defRPr sz="1600">
                <a:solidFill>
                  <a:srgbClr val="5E5E5E"/>
                </a:solidFill>
                <a:latin typeface="Open Sans Light"/>
                <a:ea typeface="Open Sans Light"/>
                <a:cs typeface="Open Sans Light"/>
                <a:sym typeface="Open Sans Light"/>
              </a:defRPr>
            </a:lvl1pPr>
            <a:lvl2pPr indent="-330200" lvl="1" marL="914400" rtl="0" algn="l">
              <a:lnSpc>
                <a:spcPct val="115000"/>
              </a:lnSpc>
              <a:spcBef>
                <a:spcPts val="1000"/>
              </a:spcBef>
              <a:spcAft>
                <a:spcPts val="0"/>
              </a:spcAft>
              <a:buClr>
                <a:srgbClr val="5E5E5E"/>
              </a:buClr>
              <a:buSzPts val="1600"/>
              <a:buFont typeface="Open Sans Light"/>
              <a:buChar char="○"/>
              <a:defRPr>
                <a:solidFill>
                  <a:srgbClr val="5E5E5E"/>
                </a:solidFill>
                <a:latin typeface="Open Sans Light"/>
                <a:ea typeface="Open Sans Light"/>
                <a:cs typeface="Open Sans Light"/>
                <a:sym typeface="Open Sans Light"/>
              </a:defRPr>
            </a:lvl2pPr>
            <a:lvl3pPr indent="-304800" lvl="2" marL="1371600" rtl="0" algn="l">
              <a:lnSpc>
                <a:spcPct val="115000"/>
              </a:lnSpc>
              <a:spcBef>
                <a:spcPts val="1000"/>
              </a:spcBef>
              <a:spcAft>
                <a:spcPts val="0"/>
              </a:spcAft>
              <a:buClr>
                <a:srgbClr val="5E5E5E"/>
              </a:buClr>
              <a:buSzPts val="1200"/>
              <a:buChar char="■"/>
              <a:defRPr sz="1200">
                <a:solidFill>
                  <a:srgbClr val="5E5E5E"/>
                </a:solidFill>
              </a:defRPr>
            </a:lvl3pPr>
            <a:lvl4pPr indent="-285750" lvl="3" marL="1828800" rtl="0" algn="l">
              <a:lnSpc>
                <a:spcPct val="115000"/>
              </a:lnSpc>
              <a:spcBef>
                <a:spcPts val="1000"/>
              </a:spcBef>
              <a:spcAft>
                <a:spcPts val="0"/>
              </a:spcAft>
              <a:buClr>
                <a:srgbClr val="5E5E5E"/>
              </a:buClr>
              <a:buSzPts val="900"/>
              <a:buChar char="●"/>
              <a:defRPr sz="900">
                <a:solidFill>
                  <a:srgbClr val="5E5E5E"/>
                </a:solidFill>
              </a:defRPr>
            </a:lvl4pPr>
            <a:lvl5pPr indent="-285750" lvl="4" marL="2286000" rtl="0" algn="l">
              <a:lnSpc>
                <a:spcPct val="115000"/>
              </a:lnSpc>
              <a:spcBef>
                <a:spcPts val="1000"/>
              </a:spcBef>
              <a:spcAft>
                <a:spcPts val="0"/>
              </a:spcAft>
              <a:buSzPts val="900"/>
              <a:buChar char="○"/>
              <a:defRPr/>
            </a:lvl5pPr>
            <a:lvl6pPr indent="-285750" lvl="5" marL="2743200" rtl="0" algn="l">
              <a:lnSpc>
                <a:spcPct val="115000"/>
              </a:lnSpc>
              <a:spcBef>
                <a:spcPts val="1000"/>
              </a:spcBef>
              <a:spcAft>
                <a:spcPts val="0"/>
              </a:spcAft>
              <a:buSzPts val="900"/>
              <a:buChar char="■"/>
              <a:defRPr/>
            </a:lvl6pPr>
            <a:lvl7pPr indent="-285750" lvl="6" marL="3200400" rtl="0" algn="l">
              <a:lnSpc>
                <a:spcPct val="115000"/>
              </a:lnSpc>
              <a:spcBef>
                <a:spcPts val="1000"/>
              </a:spcBef>
              <a:spcAft>
                <a:spcPts val="0"/>
              </a:spcAft>
              <a:buSzPts val="900"/>
              <a:buChar char="●"/>
              <a:defRPr/>
            </a:lvl7pPr>
            <a:lvl8pPr indent="-285750" lvl="7" marL="3657600" rtl="0" algn="l">
              <a:lnSpc>
                <a:spcPct val="115000"/>
              </a:lnSpc>
              <a:spcBef>
                <a:spcPts val="1000"/>
              </a:spcBef>
              <a:spcAft>
                <a:spcPts val="0"/>
              </a:spcAft>
              <a:buSzPts val="900"/>
              <a:buChar char="○"/>
              <a:defRPr/>
            </a:lvl8pPr>
            <a:lvl9pPr indent="-285750" lvl="8" marL="4114800" rtl="0" algn="l">
              <a:lnSpc>
                <a:spcPct val="115000"/>
              </a:lnSpc>
              <a:spcBef>
                <a:spcPts val="1000"/>
              </a:spcBef>
              <a:spcAft>
                <a:spcPts val="1000"/>
              </a:spcAft>
              <a:buSzPts val="900"/>
              <a:buChar char="■"/>
              <a:defRPr/>
            </a:lvl9pPr>
          </a:lstStyle>
          <a:p/>
        </p:txBody>
      </p:sp>
      <p:sp>
        <p:nvSpPr>
          <p:cNvPr id="74" name="Google Shape;74;p17"/>
          <p:cNvSpPr txBox="1"/>
          <p:nvPr>
            <p:ph idx="2" type="subTitle"/>
          </p:nvPr>
        </p:nvSpPr>
        <p:spPr>
          <a:xfrm>
            <a:off x="411425" y="759000"/>
            <a:ext cx="8321400" cy="384000"/>
          </a:xfrm>
          <a:prstGeom prst="rect">
            <a:avLst/>
          </a:prstGeom>
          <a:noFill/>
          <a:ln>
            <a:noFill/>
          </a:ln>
        </p:spPr>
        <p:txBody>
          <a:bodyPr anchorCtr="0" anchor="t" bIns="0" lIns="0" spcFirstLastPara="1" rIns="0" wrap="square" tIns="0">
            <a:noAutofit/>
          </a:bodyPr>
          <a:lstStyle>
            <a:lvl1pPr lvl="0" rtl="0" algn="l">
              <a:lnSpc>
                <a:spcPct val="100000"/>
              </a:lnSpc>
              <a:spcBef>
                <a:spcPts val="500"/>
              </a:spcBef>
              <a:spcAft>
                <a:spcPts val="0"/>
              </a:spcAft>
              <a:buSzPts val="1800"/>
              <a:buNone/>
              <a:defRPr sz="1400">
                <a:solidFill>
                  <a:schemeClr val="dk1"/>
                </a:solidFill>
                <a:latin typeface="Open Sans SemiBold"/>
                <a:ea typeface="Open Sans SemiBold"/>
                <a:cs typeface="Open Sans SemiBold"/>
                <a:sym typeface="Open Sans SemiBold"/>
              </a:defRPr>
            </a:lvl1pPr>
            <a:lvl2pPr lvl="1" rtl="0" algn="l">
              <a:lnSpc>
                <a:spcPct val="100000"/>
              </a:lnSpc>
              <a:spcBef>
                <a:spcPts val="1000"/>
              </a:spcBef>
              <a:spcAft>
                <a:spcPts val="0"/>
              </a:spcAft>
              <a:buSzPts val="1600"/>
              <a:buNone/>
              <a:defRPr sz="1400">
                <a:solidFill>
                  <a:schemeClr val="dk1"/>
                </a:solidFill>
                <a:latin typeface="Open Sans SemiBold"/>
                <a:ea typeface="Open Sans SemiBold"/>
                <a:cs typeface="Open Sans SemiBold"/>
                <a:sym typeface="Open Sans SemiBold"/>
              </a:defRPr>
            </a:lvl2pPr>
            <a:lvl3pPr lvl="2" rtl="0" algn="l">
              <a:lnSpc>
                <a:spcPct val="100000"/>
              </a:lnSpc>
              <a:spcBef>
                <a:spcPts val="1000"/>
              </a:spcBef>
              <a:spcAft>
                <a:spcPts val="0"/>
              </a:spcAft>
              <a:buSzPts val="1400"/>
              <a:buNone/>
              <a:defRPr sz="1400">
                <a:solidFill>
                  <a:schemeClr val="dk1"/>
                </a:solidFill>
                <a:latin typeface="Open Sans SemiBold"/>
                <a:ea typeface="Open Sans SemiBold"/>
                <a:cs typeface="Open Sans SemiBold"/>
                <a:sym typeface="Open Sans SemiBold"/>
              </a:defRPr>
            </a:lvl3pPr>
            <a:lvl4pPr lvl="3" rtl="0" algn="l">
              <a:lnSpc>
                <a:spcPct val="100000"/>
              </a:lnSpc>
              <a:spcBef>
                <a:spcPts val="1000"/>
              </a:spcBef>
              <a:spcAft>
                <a:spcPts val="0"/>
              </a:spcAft>
              <a:buSzPts val="1200"/>
              <a:buNone/>
              <a:defRPr sz="1400">
                <a:solidFill>
                  <a:schemeClr val="dk1"/>
                </a:solidFill>
                <a:latin typeface="Open Sans SemiBold"/>
                <a:ea typeface="Open Sans SemiBold"/>
                <a:cs typeface="Open Sans SemiBold"/>
                <a:sym typeface="Open Sans SemiBold"/>
              </a:defRPr>
            </a:lvl4pPr>
            <a:lvl5pPr lvl="4" rtl="0"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5pPr>
            <a:lvl6pPr lvl="5" rtl="0"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6pPr>
            <a:lvl7pPr lvl="6" rtl="0"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7pPr>
            <a:lvl8pPr lvl="7" rtl="0"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8pPr>
            <a:lvl9pPr lvl="8" rtl="0" algn="l">
              <a:lnSpc>
                <a:spcPct val="100000"/>
              </a:lnSpc>
              <a:spcBef>
                <a:spcPts val="1000"/>
              </a:spcBef>
              <a:spcAft>
                <a:spcPts val="1000"/>
              </a:spcAft>
              <a:buSzPts val="900"/>
              <a:buNone/>
              <a:defRPr sz="1400">
                <a:solidFill>
                  <a:schemeClr val="dk1"/>
                </a:solidFill>
                <a:latin typeface="Open Sans SemiBold"/>
                <a:ea typeface="Open Sans SemiBold"/>
                <a:cs typeface="Open Sans SemiBold"/>
                <a:sym typeface="Open Sans SemiBold"/>
              </a:defRPr>
            </a:lvl9pPr>
          </a:lstStyle>
          <a:p/>
        </p:txBody>
      </p:sp>
      <p:sp>
        <p:nvSpPr>
          <p:cNvPr id="75" name="Google Shape;75;p17"/>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rmAutofit fontScale="250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p:cSld name="TITLE_2">
    <p:bg>
      <p:bgPr>
        <a:solidFill>
          <a:schemeClr val="accent1"/>
        </a:solidFill>
      </p:bgPr>
    </p:bg>
    <p:spTree>
      <p:nvGrpSpPr>
        <p:cNvPr id="13" name="Shape 13"/>
        <p:cNvGrpSpPr/>
        <p:nvPr/>
      </p:nvGrpSpPr>
      <p:grpSpPr>
        <a:xfrm>
          <a:off x="0" y="0"/>
          <a:ext cx="0" cy="0"/>
          <a:chOff x="0" y="0"/>
          <a:chExt cx="0" cy="0"/>
        </a:xfrm>
      </p:grpSpPr>
      <p:sp>
        <p:nvSpPr>
          <p:cNvPr id="14" name="Google Shape;14;p3"/>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3200"/>
              <a:buNone/>
              <a:defRPr sz="32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lgn="r">
              <a:buNone/>
              <a:defRPr sz="800">
                <a:solidFill>
                  <a:srgbClr val="999999"/>
                </a:solidFill>
                <a:latin typeface="Inter Light"/>
                <a:ea typeface="Inter Light"/>
                <a:cs typeface="Inter Light"/>
                <a:sym typeface="Inter Light"/>
              </a:defRPr>
            </a:lvl1pPr>
            <a:lvl2pPr lvl="1" rtl="0" algn="r">
              <a:buNone/>
              <a:defRPr sz="800">
                <a:solidFill>
                  <a:srgbClr val="999999"/>
                </a:solidFill>
                <a:latin typeface="Inter Light"/>
                <a:ea typeface="Inter Light"/>
                <a:cs typeface="Inter Light"/>
                <a:sym typeface="Inter Light"/>
              </a:defRPr>
            </a:lvl2pPr>
            <a:lvl3pPr lvl="2" rtl="0" algn="r">
              <a:buNone/>
              <a:defRPr sz="800">
                <a:solidFill>
                  <a:srgbClr val="999999"/>
                </a:solidFill>
                <a:latin typeface="Inter Light"/>
                <a:ea typeface="Inter Light"/>
                <a:cs typeface="Inter Light"/>
                <a:sym typeface="Inter Light"/>
              </a:defRPr>
            </a:lvl3pPr>
            <a:lvl4pPr lvl="3" rtl="0" algn="r">
              <a:buNone/>
              <a:defRPr sz="800">
                <a:solidFill>
                  <a:srgbClr val="999999"/>
                </a:solidFill>
                <a:latin typeface="Inter Light"/>
                <a:ea typeface="Inter Light"/>
                <a:cs typeface="Inter Light"/>
                <a:sym typeface="Inter Light"/>
              </a:defRPr>
            </a:lvl4pPr>
            <a:lvl5pPr lvl="4" rtl="0" algn="r">
              <a:buNone/>
              <a:defRPr sz="800">
                <a:solidFill>
                  <a:srgbClr val="999999"/>
                </a:solidFill>
                <a:latin typeface="Inter Light"/>
                <a:ea typeface="Inter Light"/>
                <a:cs typeface="Inter Light"/>
                <a:sym typeface="Inter Light"/>
              </a:defRPr>
            </a:lvl5pPr>
            <a:lvl6pPr lvl="5" rtl="0" algn="r">
              <a:buNone/>
              <a:defRPr sz="800">
                <a:solidFill>
                  <a:srgbClr val="999999"/>
                </a:solidFill>
                <a:latin typeface="Inter Light"/>
                <a:ea typeface="Inter Light"/>
                <a:cs typeface="Inter Light"/>
                <a:sym typeface="Inter Light"/>
              </a:defRPr>
            </a:lvl6pPr>
            <a:lvl7pPr lvl="6" rtl="0" algn="r">
              <a:buNone/>
              <a:defRPr sz="800">
                <a:solidFill>
                  <a:srgbClr val="999999"/>
                </a:solidFill>
                <a:latin typeface="Inter Light"/>
                <a:ea typeface="Inter Light"/>
                <a:cs typeface="Inter Light"/>
                <a:sym typeface="Inter Light"/>
              </a:defRPr>
            </a:lvl7pPr>
            <a:lvl8pPr lvl="7" rtl="0" algn="r">
              <a:buNone/>
              <a:defRPr sz="800">
                <a:solidFill>
                  <a:srgbClr val="999999"/>
                </a:solidFill>
                <a:latin typeface="Inter Light"/>
                <a:ea typeface="Inter Light"/>
                <a:cs typeface="Inter Light"/>
                <a:sym typeface="Inter Light"/>
              </a:defRPr>
            </a:lvl8pPr>
            <a:lvl9pPr lvl="8" rtl="0" algn="r">
              <a:buNone/>
              <a:defRPr sz="800">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sz="700"/>
          </a:p>
        </p:txBody>
      </p:sp>
      <p:pic>
        <p:nvPicPr>
          <p:cNvPr id="16" name="Google Shape;16;p3"/>
          <p:cNvPicPr preferRelativeResize="0"/>
          <p:nvPr/>
        </p:nvPicPr>
        <p:blipFill>
          <a:blip r:embed="rId2">
            <a:alphaModFix/>
          </a:blip>
          <a:stretch>
            <a:fillRect/>
          </a:stretch>
        </p:blipFill>
        <p:spPr>
          <a:xfrm>
            <a:off x="368996" y="4291547"/>
            <a:ext cx="1583782" cy="2555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rtnership logo">
  <p:cSld name="TITLE_1">
    <p:bg>
      <p:bgPr>
        <a:solidFill>
          <a:srgbClr val="FFFFFF"/>
        </a:solidFill>
      </p:bgPr>
    </p:bg>
    <p:spTree>
      <p:nvGrpSpPr>
        <p:cNvPr id="17" name="Shape 17"/>
        <p:cNvGrpSpPr/>
        <p:nvPr/>
      </p:nvGrpSpPr>
      <p:grpSpPr>
        <a:xfrm>
          <a:off x="0" y="0"/>
          <a:ext cx="0" cy="0"/>
          <a:chOff x="0" y="0"/>
          <a:chExt cx="0" cy="0"/>
        </a:xfrm>
      </p:grpSpPr>
      <p:sp>
        <p:nvSpPr>
          <p:cNvPr id="18" name="Google Shape;18;p4"/>
          <p:cNvSpPr txBox="1"/>
          <p:nvPr>
            <p:ph type="ctrTitle"/>
          </p:nvPr>
        </p:nvSpPr>
        <p:spPr>
          <a:xfrm>
            <a:off x="369000" y="1289125"/>
            <a:ext cx="4077300" cy="2007300"/>
          </a:xfrm>
          <a:prstGeom prst="rect">
            <a:avLst/>
          </a:prstGeom>
        </p:spPr>
        <p:txBody>
          <a:bodyPr anchorCtr="0" anchor="b" bIns="0" lIns="0" spcFirstLastPara="1" rIns="0" wrap="square" tIns="0">
            <a:noAutofit/>
          </a:bodyPr>
          <a:lstStyle>
            <a:lvl1pPr lvl="0" rtl="0">
              <a:spcBef>
                <a:spcPts val="0"/>
              </a:spcBef>
              <a:spcAft>
                <a:spcPts val="0"/>
              </a:spcAft>
              <a:buClr>
                <a:srgbClr val="000000"/>
              </a:buClr>
              <a:buSzPts val="3200"/>
              <a:buNone/>
              <a:defRPr sz="3200">
                <a:solidFill>
                  <a:srgbClr val="000000"/>
                </a:solidFill>
              </a:defRPr>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9" name="Google Shape;19;p4"/>
          <p:cNvSpPr txBox="1"/>
          <p:nvPr>
            <p:ph idx="1" type="subTitle"/>
          </p:nvPr>
        </p:nvSpPr>
        <p:spPr>
          <a:xfrm>
            <a:off x="369000" y="3476925"/>
            <a:ext cx="4077300" cy="79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0000"/>
              </a:buClr>
              <a:buSzPts val="2000"/>
              <a:buFont typeface="Inter SemiBold"/>
              <a:buNone/>
              <a:defRPr sz="2000">
                <a:solidFill>
                  <a:srgbClr val="000000"/>
                </a:solidFill>
                <a:latin typeface="Inter SemiBold"/>
                <a:ea typeface="Inter SemiBold"/>
                <a:cs typeface="Inter SemiBold"/>
                <a:sym typeface="Inter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1" name="Google Shape;21;p4"/>
          <p:cNvPicPr preferRelativeResize="0"/>
          <p:nvPr/>
        </p:nvPicPr>
        <p:blipFill>
          <a:blip r:embed="rId2">
            <a:alphaModFix/>
          </a:blip>
          <a:stretch>
            <a:fillRect/>
          </a:stretch>
        </p:blipFill>
        <p:spPr>
          <a:xfrm>
            <a:off x="369000" y="365703"/>
            <a:ext cx="1583820" cy="25552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rtnership logo title only">
  <p:cSld name="TITLE_1_1">
    <p:bg>
      <p:bgPr>
        <a:solidFill>
          <a:srgbClr val="FFFFFF"/>
        </a:solidFill>
      </p:bgPr>
    </p:bg>
    <p:spTree>
      <p:nvGrpSpPr>
        <p:cNvPr id="22" name="Shape 22"/>
        <p:cNvGrpSpPr/>
        <p:nvPr/>
      </p:nvGrpSpPr>
      <p:grpSpPr>
        <a:xfrm>
          <a:off x="0" y="0"/>
          <a:ext cx="0" cy="0"/>
          <a:chOff x="0" y="0"/>
          <a:chExt cx="0" cy="0"/>
        </a:xfrm>
      </p:grpSpPr>
      <p:sp>
        <p:nvSpPr>
          <p:cNvPr id="23" name="Google Shape;23;p5"/>
          <p:cNvSpPr txBox="1"/>
          <p:nvPr>
            <p:ph type="ctrTitle"/>
          </p:nvPr>
        </p:nvSpPr>
        <p:spPr>
          <a:xfrm>
            <a:off x="369000" y="1289125"/>
            <a:ext cx="4077300" cy="3099900"/>
          </a:xfrm>
          <a:prstGeom prst="rect">
            <a:avLst/>
          </a:prstGeom>
        </p:spPr>
        <p:txBody>
          <a:bodyPr anchorCtr="0" anchor="b" bIns="0" lIns="0" spcFirstLastPara="1" rIns="0" wrap="square" tIns="0">
            <a:noAutofit/>
          </a:bodyPr>
          <a:lstStyle>
            <a:lvl1pPr lvl="0" rtl="0">
              <a:spcBef>
                <a:spcPts val="0"/>
              </a:spcBef>
              <a:spcAft>
                <a:spcPts val="0"/>
              </a:spcAft>
              <a:buClr>
                <a:srgbClr val="000000"/>
              </a:buClr>
              <a:buSzPts val="3200"/>
              <a:buNone/>
              <a:defRPr sz="3200">
                <a:solidFill>
                  <a:srgbClr val="000000"/>
                </a:solidFill>
              </a:defRPr>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5" name="Google Shape;25;p5"/>
          <p:cNvPicPr preferRelativeResize="0"/>
          <p:nvPr/>
        </p:nvPicPr>
        <p:blipFill>
          <a:blip r:embed="rId2">
            <a:alphaModFix/>
          </a:blip>
          <a:stretch>
            <a:fillRect/>
          </a:stretch>
        </p:blipFill>
        <p:spPr>
          <a:xfrm>
            <a:off x="369000" y="365703"/>
            <a:ext cx="1583820" cy="25552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image">
  <p:cSld name="CUSTOM">
    <p:spTree>
      <p:nvGrpSpPr>
        <p:cNvPr id="26" name="Shape 26"/>
        <p:cNvGrpSpPr/>
        <p:nvPr/>
      </p:nvGrpSpPr>
      <p:grpSpPr>
        <a:xfrm>
          <a:off x="0" y="0"/>
          <a:ext cx="0" cy="0"/>
          <a:chOff x="0" y="0"/>
          <a:chExt cx="0" cy="0"/>
        </a:xfrm>
      </p:grpSpPr>
      <p:sp>
        <p:nvSpPr>
          <p:cNvPr id="27" name="Google Shape;27;p6"/>
          <p:cNvSpPr txBox="1"/>
          <p:nvPr>
            <p:ph type="title"/>
          </p:nvPr>
        </p:nvSpPr>
        <p:spPr>
          <a:xfrm>
            <a:off x="4938300" y="365700"/>
            <a:ext cx="3836700" cy="3716700"/>
          </a:xfrm>
          <a:prstGeom prst="rect">
            <a:avLst/>
          </a:prstGeom>
        </p:spPr>
        <p:txBody>
          <a:bodyPr anchorCtr="0" anchor="b"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atin typeface="Inter"/>
                <a:ea typeface="Inter"/>
                <a:cs typeface="Inter"/>
                <a:sym typeface="Inter"/>
              </a:defRPr>
            </a:lvl2pPr>
            <a:lvl3pPr lvl="2">
              <a:spcBef>
                <a:spcPts val="0"/>
              </a:spcBef>
              <a:spcAft>
                <a:spcPts val="0"/>
              </a:spcAft>
              <a:buSzPts val="2800"/>
              <a:buNone/>
              <a:defRPr>
                <a:latin typeface="Inter"/>
                <a:ea typeface="Inter"/>
                <a:cs typeface="Inter"/>
                <a:sym typeface="Inter"/>
              </a:defRPr>
            </a:lvl3pPr>
            <a:lvl4pPr lvl="3">
              <a:spcBef>
                <a:spcPts val="0"/>
              </a:spcBef>
              <a:spcAft>
                <a:spcPts val="0"/>
              </a:spcAft>
              <a:buSzPts val="2800"/>
              <a:buNone/>
              <a:defRPr>
                <a:latin typeface="Inter"/>
                <a:ea typeface="Inter"/>
                <a:cs typeface="Inter"/>
                <a:sym typeface="Inter"/>
              </a:defRPr>
            </a:lvl4pPr>
            <a:lvl5pPr lvl="4">
              <a:spcBef>
                <a:spcPts val="0"/>
              </a:spcBef>
              <a:spcAft>
                <a:spcPts val="0"/>
              </a:spcAft>
              <a:buSzPts val="2800"/>
              <a:buNone/>
              <a:defRPr>
                <a:latin typeface="Inter"/>
                <a:ea typeface="Inter"/>
                <a:cs typeface="Inter"/>
                <a:sym typeface="Inter"/>
              </a:defRPr>
            </a:lvl5pPr>
            <a:lvl6pPr lvl="5">
              <a:spcBef>
                <a:spcPts val="0"/>
              </a:spcBef>
              <a:spcAft>
                <a:spcPts val="0"/>
              </a:spcAft>
              <a:buSzPts val="2800"/>
              <a:buNone/>
              <a:defRPr>
                <a:latin typeface="Inter"/>
                <a:ea typeface="Inter"/>
                <a:cs typeface="Inter"/>
                <a:sym typeface="Inter"/>
              </a:defRPr>
            </a:lvl6pPr>
            <a:lvl7pPr lvl="6">
              <a:spcBef>
                <a:spcPts val="0"/>
              </a:spcBef>
              <a:spcAft>
                <a:spcPts val="0"/>
              </a:spcAft>
              <a:buSzPts val="2800"/>
              <a:buNone/>
              <a:defRPr>
                <a:latin typeface="Inter"/>
                <a:ea typeface="Inter"/>
                <a:cs typeface="Inter"/>
                <a:sym typeface="Inter"/>
              </a:defRPr>
            </a:lvl7pPr>
            <a:lvl8pPr lvl="7">
              <a:spcBef>
                <a:spcPts val="0"/>
              </a:spcBef>
              <a:spcAft>
                <a:spcPts val="0"/>
              </a:spcAft>
              <a:buSzPts val="2800"/>
              <a:buNone/>
              <a:defRPr>
                <a:latin typeface="Inter"/>
                <a:ea typeface="Inter"/>
                <a:cs typeface="Inter"/>
                <a:sym typeface="Inter"/>
              </a:defRPr>
            </a:lvl8pPr>
            <a:lvl9pPr lvl="8">
              <a:spcBef>
                <a:spcPts val="0"/>
              </a:spcBef>
              <a:spcAft>
                <a:spcPts val="0"/>
              </a:spcAft>
              <a:buSzPts val="2800"/>
              <a:buNone/>
              <a:defRPr>
                <a:latin typeface="Inter"/>
                <a:ea typeface="Inter"/>
                <a:cs typeface="Inter"/>
                <a:sym typeface="Inter"/>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sz="700"/>
          </a:p>
        </p:txBody>
      </p:sp>
      <p:sp>
        <p:nvSpPr>
          <p:cNvPr id="29" name="Google Shape;29;p6"/>
          <p:cNvSpPr txBox="1"/>
          <p:nvPr>
            <p:ph idx="1" type="subTitle"/>
          </p:nvPr>
        </p:nvSpPr>
        <p:spPr>
          <a:xfrm>
            <a:off x="4938300" y="4351200"/>
            <a:ext cx="38367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7"/>
          <p:cNvSpPr txBox="1"/>
          <p:nvPr>
            <p:ph type="title"/>
          </p:nvPr>
        </p:nvSpPr>
        <p:spPr>
          <a:xfrm>
            <a:off x="369000" y="2150850"/>
            <a:ext cx="8406000" cy="841800"/>
          </a:xfrm>
          <a:prstGeom prst="rect">
            <a:avLst/>
          </a:prstGeom>
        </p:spPr>
        <p:txBody>
          <a:bodyPr anchorCtr="0" anchor="ctr" bIns="0" lIns="0" spcFirstLastPara="1" rIns="0" wrap="square" tIns="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type="tx">
  <p:cSld name="TITLE_AND_BODY">
    <p:spTree>
      <p:nvGrpSpPr>
        <p:cNvPr id="33" name="Shape 33"/>
        <p:cNvGrpSpPr/>
        <p:nvPr/>
      </p:nvGrpSpPr>
      <p:grpSpPr>
        <a:xfrm>
          <a:off x="0" y="0"/>
          <a:ext cx="0" cy="0"/>
          <a:chOff x="0" y="0"/>
          <a:chExt cx="0" cy="0"/>
        </a:xfrm>
      </p:grpSpPr>
      <p:sp>
        <p:nvSpPr>
          <p:cNvPr id="34" name="Google Shape;34;p8"/>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 name="Google Shape;35;p8"/>
          <p:cNvSpPr txBox="1"/>
          <p:nvPr>
            <p:ph idx="1" type="body"/>
          </p:nvPr>
        </p:nvSpPr>
        <p:spPr>
          <a:xfrm>
            <a:off x="369000" y="1361400"/>
            <a:ext cx="8406000" cy="3416400"/>
          </a:xfrm>
          <a:prstGeom prst="rect">
            <a:avLst/>
          </a:prstGeom>
        </p:spPr>
        <p:txBody>
          <a:bodyPr anchorCtr="0" anchor="t" bIns="0" lIns="0" spcFirstLastPara="1" rIns="0" wrap="square" tIns="0">
            <a:noAutofit/>
          </a:bodyPr>
          <a:lstStyle>
            <a:lvl1pPr indent="-330200" lvl="0" marL="457200">
              <a:spcBef>
                <a:spcPts val="0"/>
              </a:spcBef>
              <a:spcAft>
                <a:spcPts val="0"/>
              </a:spcAft>
              <a:buSzPts val="1600"/>
              <a:buChar char="●"/>
              <a:defRPr sz="16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8"/>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lvl1pPr lv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38" name="Shape 38"/>
        <p:cNvGrpSpPr/>
        <p:nvPr/>
      </p:nvGrpSpPr>
      <p:grpSpPr>
        <a:xfrm>
          <a:off x="0" y="0"/>
          <a:ext cx="0" cy="0"/>
          <a:chOff x="0" y="0"/>
          <a:chExt cx="0" cy="0"/>
        </a:xfrm>
      </p:grpSpPr>
      <p:sp>
        <p:nvSpPr>
          <p:cNvPr id="39" name="Google Shape;39;p9"/>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 name="Google Shape;40;p9"/>
          <p:cNvSpPr txBox="1"/>
          <p:nvPr>
            <p:ph idx="1" type="body"/>
          </p:nvPr>
        </p:nvSpPr>
        <p:spPr>
          <a:xfrm>
            <a:off x="369000" y="1065700"/>
            <a:ext cx="84060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2" name="Shape 42"/>
        <p:cNvGrpSpPr/>
        <p:nvPr/>
      </p:nvGrpSpPr>
      <p:grpSpPr>
        <a:xfrm>
          <a:off x="0" y="0"/>
          <a:ext cx="0" cy="0"/>
          <a:chOff x="0" y="0"/>
          <a:chExt cx="0" cy="0"/>
        </a:xfrm>
      </p:grpSpPr>
      <p:sp>
        <p:nvSpPr>
          <p:cNvPr id="43" name="Google Shape;43;p10"/>
          <p:cNvSpPr txBox="1"/>
          <p:nvPr>
            <p:ph idx="1" type="body"/>
          </p:nvPr>
        </p:nvSpPr>
        <p:spPr>
          <a:xfrm>
            <a:off x="374450" y="1361400"/>
            <a:ext cx="3999900" cy="3416400"/>
          </a:xfrm>
          <a:prstGeom prst="rect">
            <a:avLst/>
          </a:prstGeom>
        </p:spPr>
        <p:txBody>
          <a:bodyPr anchorCtr="0" anchor="t" bIns="0" lIns="0" spcFirstLastPara="1" rIns="0" wrap="square" tIns="0">
            <a:noAutofit/>
          </a:bodyPr>
          <a:lstStyle>
            <a:lvl1pPr indent="-330200" lvl="0" marL="457200">
              <a:spcBef>
                <a:spcPts val="0"/>
              </a:spcBef>
              <a:spcAft>
                <a:spcPts val="0"/>
              </a:spcAft>
              <a:buSzPts val="16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4" name="Google Shape;44;p10"/>
          <p:cNvSpPr txBox="1"/>
          <p:nvPr>
            <p:ph idx="2" type="body"/>
          </p:nvPr>
        </p:nvSpPr>
        <p:spPr>
          <a:xfrm>
            <a:off x="4800925" y="1361400"/>
            <a:ext cx="39999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5" name="Google Shape;45;p10"/>
          <p:cNvSpPr txBox="1"/>
          <p:nvPr>
            <p:ph type="title"/>
          </p:nvPr>
        </p:nvSpPr>
        <p:spPr>
          <a:xfrm>
            <a:off x="369000" y="365700"/>
            <a:ext cx="84633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7" name="Google Shape;47;p10"/>
          <p:cNvSpPr txBox="1"/>
          <p:nvPr>
            <p:ph idx="3" type="subTitle"/>
          </p:nvPr>
        </p:nvSpPr>
        <p:spPr>
          <a:xfrm>
            <a:off x="374450" y="857600"/>
            <a:ext cx="84633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69000" y="365700"/>
            <a:ext cx="8463300" cy="5727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dk1"/>
              </a:buClr>
              <a:buSzPts val="2800"/>
              <a:buFont typeface="Bitter"/>
              <a:buNone/>
              <a:defRPr b="1" sz="2800">
                <a:solidFill>
                  <a:schemeClr val="dk1"/>
                </a:solidFill>
                <a:latin typeface="Bitter"/>
                <a:ea typeface="Bitter"/>
                <a:cs typeface="Bitter"/>
                <a:sym typeface="Bitter"/>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69000" y="1361400"/>
            <a:ext cx="84060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1pPr>
            <a:lvl2pPr indent="-304800" lvl="1" marL="9144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indent="-304800" lvl="2" marL="13716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indent="-304800" lvl="3" marL="18288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indent="-304800" lvl="4" marL="22860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indent="-304800" lvl="5" marL="27432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indent="-304800" lvl="6" marL="32004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indent="-304800" lvl="7" marL="36576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indent="-304800" lvl="8" marL="41148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800">
                <a:solidFill>
                  <a:srgbClr val="999999"/>
                </a:solidFill>
                <a:latin typeface="Inter Light"/>
                <a:ea typeface="Inter Light"/>
                <a:cs typeface="Inter Light"/>
                <a:sym typeface="Inter Light"/>
              </a:defRPr>
            </a:lvl1pPr>
            <a:lvl2pPr lvl="1" rtl="0" algn="r">
              <a:buNone/>
              <a:defRPr sz="800">
                <a:solidFill>
                  <a:srgbClr val="999999"/>
                </a:solidFill>
                <a:latin typeface="Inter Light"/>
                <a:ea typeface="Inter Light"/>
                <a:cs typeface="Inter Light"/>
                <a:sym typeface="Inter Light"/>
              </a:defRPr>
            </a:lvl2pPr>
            <a:lvl3pPr lvl="2" rtl="0" algn="r">
              <a:buNone/>
              <a:defRPr sz="800">
                <a:solidFill>
                  <a:srgbClr val="999999"/>
                </a:solidFill>
                <a:latin typeface="Inter Light"/>
                <a:ea typeface="Inter Light"/>
                <a:cs typeface="Inter Light"/>
                <a:sym typeface="Inter Light"/>
              </a:defRPr>
            </a:lvl3pPr>
            <a:lvl4pPr lvl="3" rtl="0" algn="r">
              <a:buNone/>
              <a:defRPr sz="800">
                <a:solidFill>
                  <a:srgbClr val="999999"/>
                </a:solidFill>
                <a:latin typeface="Inter Light"/>
                <a:ea typeface="Inter Light"/>
                <a:cs typeface="Inter Light"/>
                <a:sym typeface="Inter Light"/>
              </a:defRPr>
            </a:lvl4pPr>
            <a:lvl5pPr lvl="4" rtl="0" algn="r">
              <a:buNone/>
              <a:defRPr sz="800">
                <a:solidFill>
                  <a:srgbClr val="999999"/>
                </a:solidFill>
                <a:latin typeface="Inter Light"/>
                <a:ea typeface="Inter Light"/>
                <a:cs typeface="Inter Light"/>
                <a:sym typeface="Inter Light"/>
              </a:defRPr>
            </a:lvl5pPr>
            <a:lvl6pPr lvl="5" rtl="0" algn="r">
              <a:buNone/>
              <a:defRPr sz="800">
                <a:solidFill>
                  <a:srgbClr val="999999"/>
                </a:solidFill>
                <a:latin typeface="Inter Light"/>
                <a:ea typeface="Inter Light"/>
                <a:cs typeface="Inter Light"/>
                <a:sym typeface="Inter Light"/>
              </a:defRPr>
            </a:lvl6pPr>
            <a:lvl7pPr lvl="6" rtl="0" algn="r">
              <a:buNone/>
              <a:defRPr sz="800">
                <a:solidFill>
                  <a:srgbClr val="999999"/>
                </a:solidFill>
                <a:latin typeface="Inter Light"/>
                <a:ea typeface="Inter Light"/>
                <a:cs typeface="Inter Light"/>
                <a:sym typeface="Inter Light"/>
              </a:defRPr>
            </a:lvl7pPr>
            <a:lvl8pPr lvl="7" rtl="0" algn="r">
              <a:buNone/>
              <a:defRPr sz="800">
                <a:solidFill>
                  <a:srgbClr val="999999"/>
                </a:solidFill>
                <a:latin typeface="Inter Light"/>
                <a:ea typeface="Inter Light"/>
                <a:cs typeface="Inter Light"/>
                <a:sym typeface="Inter Light"/>
              </a:defRPr>
            </a:lvl8pPr>
            <a:lvl9pPr lvl="8" rtl="0" algn="r">
              <a:buNone/>
              <a:defRPr sz="800">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sz="700"/>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32">
          <p15:clr>
            <a:srgbClr val="EA4335"/>
          </p15:clr>
        </p15:guide>
        <p15:guide id="2" orient="horz" pos="230">
          <p15:clr>
            <a:srgbClr val="EA4335"/>
          </p15:clr>
        </p15:guide>
        <p15:guide id="3" orient="horz" pos="3010">
          <p15:clr>
            <a:srgbClr val="EA4335"/>
          </p15:clr>
        </p15:guide>
        <p15:guide id="4" pos="552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5.jpg"/><Relationship Id="rId4" Type="http://schemas.openxmlformats.org/officeDocument/2006/relationships/image" Target="../media/image27.png"/><Relationship Id="rId5" Type="http://schemas.openxmlformats.org/officeDocument/2006/relationships/image" Target="../media/image2.jp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12.png"/><Relationship Id="rId7"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comments" Target="../comments/commen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19.png"/><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1.png"/><Relationship Id="rId4" Type="http://schemas.openxmlformats.org/officeDocument/2006/relationships/image" Target="../media/image14.png"/><Relationship Id="rId9" Type="http://schemas.openxmlformats.org/officeDocument/2006/relationships/image" Target="../media/image21.png"/><Relationship Id="rId5" Type="http://schemas.openxmlformats.org/officeDocument/2006/relationships/image" Target="../media/image7.png"/><Relationship Id="rId6" Type="http://schemas.openxmlformats.org/officeDocument/2006/relationships/image" Target="../media/image20.png"/><Relationship Id="rId7" Type="http://schemas.openxmlformats.org/officeDocument/2006/relationships/image" Target="../media/image22.png"/><Relationship Id="rId8"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6.jp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8"/>
          <p:cNvSpPr txBox="1"/>
          <p:nvPr>
            <p:ph type="ctrTitle"/>
          </p:nvPr>
        </p:nvSpPr>
        <p:spPr>
          <a:xfrm>
            <a:off x="369000" y="1494800"/>
            <a:ext cx="8463300" cy="2656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t>Domain-Driven Design</a:t>
            </a:r>
            <a:endParaRPr sz="4800"/>
          </a:p>
          <a:p>
            <a:pPr indent="0" lvl="0" marL="0" rtl="0" algn="l">
              <a:spcBef>
                <a:spcPts val="0"/>
              </a:spcBef>
              <a:spcAft>
                <a:spcPts val="0"/>
              </a:spcAft>
              <a:buNone/>
            </a:pPr>
            <a:r>
              <a:rPr b="0" lang="en" sz="3000">
                <a:latin typeface="Inter"/>
                <a:ea typeface="Inter"/>
                <a:cs typeface="Inter"/>
                <a:sym typeface="Inter"/>
              </a:rPr>
              <a:t>Part 2</a:t>
            </a:r>
            <a:endParaRPr b="0" sz="3000">
              <a:latin typeface="Inter"/>
              <a:ea typeface="Inter"/>
              <a:cs typeface="Inter"/>
              <a:sym typeface="Inter"/>
            </a:endParaRPr>
          </a:p>
          <a:p>
            <a:pPr indent="0" lvl="0" marL="0" rtl="0" algn="l">
              <a:spcBef>
                <a:spcPts val="0"/>
              </a:spcBef>
              <a:spcAft>
                <a:spcPts val="0"/>
              </a:spcAft>
              <a:buNone/>
            </a:pPr>
            <a:r>
              <a:t/>
            </a:r>
            <a:endParaRPr b="0" i="1" sz="1900">
              <a:latin typeface="Inter"/>
              <a:ea typeface="Inter"/>
              <a:cs typeface="Inter"/>
              <a:sym typeface="Inter"/>
            </a:endParaRPr>
          </a:p>
          <a:p>
            <a:pPr indent="0" lvl="0" marL="0" rtl="0" algn="l">
              <a:spcBef>
                <a:spcPts val="0"/>
              </a:spcBef>
              <a:spcAft>
                <a:spcPts val="0"/>
              </a:spcAft>
              <a:buNone/>
            </a:pPr>
            <a:r>
              <a:rPr b="0" i="1" lang="en" sz="1900">
                <a:latin typeface="Inter"/>
                <a:ea typeface="Inter"/>
                <a:cs typeface="Inter"/>
                <a:sym typeface="Inter"/>
              </a:rPr>
              <a:t>Premanand Chandrasekaran</a:t>
            </a:r>
            <a:endParaRPr b="0" i="1" sz="1900">
              <a:latin typeface="Inter"/>
              <a:ea typeface="Inter"/>
              <a:cs typeface="Inter"/>
              <a:sym typeface="Inter"/>
            </a:endParaRPr>
          </a:p>
          <a:p>
            <a:pPr indent="0" lvl="0" marL="0" rtl="0" algn="l">
              <a:spcBef>
                <a:spcPts val="0"/>
              </a:spcBef>
              <a:spcAft>
                <a:spcPts val="0"/>
              </a:spcAft>
              <a:buNone/>
            </a:pPr>
            <a:r>
              <a:rPr b="0" i="1" lang="en" sz="1900">
                <a:latin typeface="Inter"/>
                <a:ea typeface="Inter"/>
                <a:cs typeface="Inter"/>
                <a:sym typeface="Inter"/>
              </a:rPr>
              <a:t>Karthik Krishnan</a:t>
            </a:r>
            <a:endParaRPr b="0" i="1" sz="1900">
              <a:latin typeface="Inter"/>
              <a:ea typeface="Inter"/>
              <a:cs typeface="Inter"/>
              <a:sym typeface="Inter"/>
            </a:endParaRPr>
          </a:p>
          <a:p>
            <a:pPr indent="0" lvl="0" marL="0" rtl="0" algn="l">
              <a:spcBef>
                <a:spcPts val="0"/>
              </a:spcBef>
              <a:spcAft>
                <a:spcPts val="0"/>
              </a:spcAft>
              <a:buNone/>
            </a:pPr>
            <a:r>
              <a:rPr b="0" i="1" lang="en" sz="1900">
                <a:latin typeface="Inter"/>
                <a:ea typeface="Inter"/>
                <a:cs typeface="Inter"/>
                <a:sym typeface="Inter"/>
              </a:rPr>
              <a:t>Zichuan Xiong</a:t>
            </a:r>
            <a:endParaRPr b="0" i="1" sz="1900">
              <a:latin typeface="Inter"/>
              <a:ea typeface="Inter"/>
              <a:cs typeface="Inter"/>
              <a:sym typeface="Inter"/>
            </a:endParaRPr>
          </a:p>
        </p:txBody>
      </p:sp>
      <p:sp>
        <p:nvSpPr>
          <p:cNvPr id="81" name="Google Shape;8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sz="700"/>
          </a:p>
        </p:txBody>
      </p:sp>
      <p:pic>
        <p:nvPicPr>
          <p:cNvPr id="82" name="Google Shape;82;p18"/>
          <p:cNvPicPr preferRelativeResize="0"/>
          <p:nvPr/>
        </p:nvPicPr>
        <p:blipFill rotWithShape="1">
          <a:blip r:embed="rId3">
            <a:alphaModFix/>
          </a:blip>
          <a:srcRect b="48826" l="0" r="0" t="26562"/>
          <a:stretch/>
        </p:blipFill>
        <p:spPr>
          <a:xfrm>
            <a:off x="-800" y="0"/>
            <a:ext cx="9144003" cy="1350450"/>
          </a:xfrm>
          <a:prstGeom prst="rect">
            <a:avLst/>
          </a:prstGeom>
          <a:noFill/>
          <a:ln>
            <a:noFill/>
          </a:ln>
        </p:spPr>
      </p:pic>
      <p:pic>
        <p:nvPicPr>
          <p:cNvPr id="83" name="Google Shape;83;p18"/>
          <p:cNvPicPr preferRelativeResize="0"/>
          <p:nvPr/>
        </p:nvPicPr>
        <p:blipFill rotWithShape="1">
          <a:blip r:embed="rId4">
            <a:alphaModFix/>
          </a:blip>
          <a:srcRect b="28177" l="0" r="0" t="28243"/>
          <a:stretch/>
        </p:blipFill>
        <p:spPr>
          <a:xfrm>
            <a:off x="2152650" y="4069525"/>
            <a:ext cx="1362375" cy="593700"/>
          </a:xfrm>
          <a:prstGeom prst="rect">
            <a:avLst/>
          </a:prstGeom>
          <a:noFill/>
          <a:ln>
            <a:noFill/>
          </a:ln>
        </p:spPr>
      </p:pic>
      <p:pic>
        <p:nvPicPr>
          <p:cNvPr id="84" name="Google Shape;84;p18"/>
          <p:cNvPicPr preferRelativeResize="0"/>
          <p:nvPr/>
        </p:nvPicPr>
        <p:blipFill rotWithShape="1">
          <a:blip r:embed="rId5">
            <a:alphaModFix/>
          </a:blip>
          <a:srcRect b="524" l="0" r="0" t="524"/>
          <a:stretch/>
        </p:blipFill>
        <p:spPr>
          <a:xfrm>
            <a:off x="4096825" y="2528900"/>
            <a:ext cx="1747100" cy="2134325"/>
          </a:xfrm>
          <a:prstGeom prst="rect">
            <a:avLst/>
          </a:prstGeom>
          <a:noFill/>
          <a:ln>
            <a:noFill/>
          </a:ln>
        </p:spPr>
      </p:pic>
      <p:pic>
        <p:nvPicPr>
          <p:cNvPr id="85" name="Google Shape;85;p18"/>
          <p:cNvPicPr preferRelativeResize="0"/>
          <p:nvPr/>
        </p:nvPicPr>
        <p:blipFill>
          <a:blip r:embed="rId6">
            <a:alphaModFix/>
          </a:blip>
          <a:stretch>
            <a:fillRect/>
          </a:stretch>
        </p:blipFill>
        <p:spPr>
          <a:xfrm>
            <a:off x="6296775" y="2528900"/>
            <a:ext cx="2134325" cy="2134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98" name="Shape 298"/>
        <p:cNvGrpSpPr/>
        <p:nvPr/>
      </p:nvGrpSpPr>
      <p:grpSpPr>
        <a:xfrm>
          <a:off x="0" y="0"/>
          <a:ext cx="0" cy="0"/>
          <a:chOff x="0" y="0"/>
          <a:chExt cx="0" cy="0"/>
        </a:xfrm>
      </p:grpSpPr>
      <p:sp>
        <p:nvSpPr>
          <p:cNvPr id="299" name="Google Shape;299;p27"/>
          <p:cNvSpPr txBox="1"/>
          <p:nvPr>
            <p:ph type="title"/>
          </p:nvPr>
        </p:nvSpPr>
        <p:spPr>
          <a:xfrm>
            <a:off x="369000" y="23715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2"/>
                </a:solidFill>
              </a:rPr>
              <a:t>Scenario 3</a:t>
            </a:r>
            <a:endParaRPr>
              <a:solidFill>
                <a:schemeClr val="lt2"/>
              </a:solidFill>
            </a:endParaRPr>
          </a:p>
        </p:txBody>
      </p:sp>
      <p:sp>
        <p:nvSpPr>
          <p:cNvPr id="300" name="Google Shape;30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301" name="Google Shape;301;p27"/>
          <p:cNvCxnSpPr>
            <a:stCxn id="302" idx="3"/>
            <a:endCxn id="303" idx="2"/>
          </p:cNvCxnSpPr>
          <p:nvPr/>
        </p:nvCxnSpPr>
        <p:spPr>
          <a:xfrm flipH="1" rot="10800000">
            <a:off x="2949151" y="1082050"/>
            <a:ext cx="2109900" cy="381300"/>
          </a:xfrm>
          <a:prstGeom prst="curvedConnector3">
            <a:avLst>
              <a:gd fmla="val 49998" name="adj1"/>
            </a:avLst>
          </a:prstGeom>
          <a:noFill/>
          <a:ln cap="flat" cmpd="sng" w="9525">
            <a:solidFill>
              <a:schemeClr val="dk2"/>
            </a:solidFill>
            <a:prstDash val="solid"/>
            <a:round/>
            <a:headEnd len="med" w="med" type="none"/>
            <a:tailEnd len="med" w="med" type="none"/>
          </a:ln>
        </p:spPr>
      </p:cxnSp>
      <p:sp>
        <p:nvSpPr>
          <p:cNvPr id="304" name="Google Shape;304;p27"/>
          <p:cNvSpPr/>
          <p:nvPr/>
        </p:nvSpPr>
        <p:spPr>
          <a:xfrm>
            <a:off x="148784" y="887099"/>
            <a:ext cx="2473500" cy="1257000"/>
          </a:xfrm>
          <a:prstGeom prst="ellipse">
            <a:avLst/>
          </a:prstGeom>
          <a:solidFill>
            <a:srgbClr val="6B9E78">
              <a:alpha val="44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Inter"/>
                <a:ea typeface="Inter"/>
                <a:cs typeface="Inter"/>
                <a:sym typeface="Inter"/>
              </a:rPr>
              <a:t>A</a:t>
            </a:r>
            <a:endParaRPr sz="2200">
              <a:solidFill>
                <a:schemeClr val="lt2"/>
              </a:solidFill>
              <a:latin typeface="Inter"/>
              <a:ea typeface="Inter"/>
              <a:cs typeface="Inter"/>
              <a:sym typeface="Inter"/>
            </a:endParaRPr>
          </a:p>
        </p:txBody>
      </p:sp>
      <p:sp>
        <p:nvSpPr>
          <p:cNvPr id="302" name="Google Shape;302;p27"/>
          <p:cNvSpPr txBox="1"/>
          <p:nvPr/>
        </p:nvSpPr>
        <p:spPr>
          <a:xfrm>
            <a:off x="2530651" y="1263250"/>
            <a:ext cx="418500" cy="4002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Inter"/>
                <a:ea typeface="Inter"/>
                <a:cs typeface="Inter"/>
                <a:sym typeface="Inter"/>
              </a:rPr>
              <a:t>CF</a:t>
            </a:r>
            <a:endParaRPr>
              <a:solidFill>
                <a:schemeClr val="lt2"/>
              </a:solidFill>
              <a:latin typeface="Inter"/>
              <a:ea typeface="Inter"/>
              <a:cs typeface="Inter"/>
              <a:sym typeface="Inter"/>
            </a:endParaRPr>
          </a:p>
        </p:txBody>
      </p:sp>
      <p:sp>
        <p:nvSpPr>
          <p:cNvPr id="305" name="Google Shape;305;p27"/>
          <p:cNvSpPr txBox="1"/>
          <p:nvPr/>
        </p:nvSpPr>
        <p:spPr>
          <a:xfrm>
            <a:off x="2524038" y="976850"/>
            <a:ext cx="431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2"/>
                </a:solidFill>
                <a:latin typeface="Inter"/>
                <a:ea typeface="Inter"/>
                <a:cs typeface="Inter"/>
                <a:sym typeface="Inter"/>
              </a:rPr>
              <a:t>D</a:t>
            </a:r>
            <a:endParaRPr b="1" sz="800">
              <a:solidFill>
                <a:schemeClr val="lt2"/>
              </a:solidFill>
              <a:latin typeface="Inter"/>
              <a:ea typeface="Inter"/>
              <a:cs typeface="Inter"/>
              <a:sym typeface="Inter"/>
            </a:endParaRPr>
          </a:p>
        </p:txBody>
      </p:sp>
      <p:grpSp>
        <p:nvGrpSpPr>
          <p:cNvPr id="306" name="Google Shape;306;p27"/>
          <p:cNvGrpSpPr/>
          <p:nvPr/>
        </p:nvGrpSpPr>
        <p:grpSpPr>
          <a:xfrm>
            <a:off x="4768138" y="453699"/>
            <a:ext cx="2764334" cy="1257000"/>
            <a:chOff x="4857638" y="752049"/>
            <a:chExt cx="2764334" cy="1257000"/>
          </a:xfrm>
        </p:grpSpPr>
        <p:sp>
          <p:nvSpPr>
            <p:cNvPr id="303" name="Google Shape;303;p27"/>
            <p:cNvSpPr/>
            <p:nvPr/>
          </p:nvSpPr>
          <p:spPr>
            <a:xfrm>
              <a:off x="5148472" y="752049"/>
              <a:ext cx="2473500" cy="1257000"/>
            </a:xfrm>
            <a:prstGeom prst="ellipse">
              <a:avLst/>
            </a:prstGeom>
            <a:solidFill>
              <a:srgbClr val="47A1AD">
                <a:alpha val="5787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Inter"/>
                  <a:ea typeface="Inter"/>
                  <a:cs typeface="Inter"/>
                  <a:sym typeface="Inter"/>
                </a:rPr>
                <a:t>B</a:t>
              </a:r>
              <a:endParaRPr sz="2200">
                <a:solidFill>
                  <a:schemeClr val="lt2"/>
                </a:solidFill>
                <a:latin typeface="Inter"/>
                <a:ea typeface="Inter"/>
                <a:cs typeface="Inter"/>
                <a:sym typeface="Inter"/>
              </a:endParaRPr>
            </a:p>
          </p:txBody>
        </p:sp>
        <p:sp>
          <p:nvSpPr>
            <p:cNvPr id="307" name="Google Shape;307;p27"/>
            <p:cNvSpPr txBox="1"/>
            <p:nvPr/>
          </p:nvSpPr>
          <p:spPr>
            <a:xfrm>
              <a:off x="4857638" y="1063700"/>
              <a:ext cx="431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2"/>
                  </a:solidFill>
                  <a:latin typeface="Inter"/>
                  <a:ea typeface="Inter"/>
                  <a:cs typeface="Inter"/>
                  <a:sym typeface="Inter"/>
                </a:rPr>
                <a:t>U</a:t>
              </a:r>
              <a:endParaRPr b="1" sz="800">
                <a:solidFill>
                  <a:schemeClr val="lt2"/>
                </a:solidFill>
                <a:latin typeface="Inter"/>
                <a:ea typeface="Inter"/>
                <a:cs typeface="Inter"/>
                <a:sym typeface="Inter"/>
              </a:endParaRPr>
            </a:p>
          </p:txBody>
        </p:sp>
      </p:grpSp>
      <p:sp>
        <p:nvSpPr>
          <p:cNvPr id="308" name="Google Shape;308;p27"/>
          <p:cNvSpPr/>
          <p:nvPr/>
        </p:nvSpPr>
        <p:spPr>
          <a:xfrm>
            <a:off x="6301509" y="2907299"/>
            <a:ext cx="2473500" cy="1257000"/>
          </a:xfrm>
          <a:prstGeom prst="ellipse">
            <a:avLst/>
          </a:prstGeom>
          <a:solidFill>
            <a:srgbClr val="6B9E78">
              <a:alpha val="44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Inter"/>
                <a:ea typeface="Inter"/>
                <a:cs typeface="Inter"/>
                <a:sym typeface="Inter"/>
              </a:rPr>
              <a:t>c</a:t>
            </a:r>
            <a:endParaRPr sz="2200">
              <a:solidFill>
                <a:schemeClr val="lt2"/>
              </a:solidFill>
              <a:latin typeface="Inter"/>
              <a:ea typeface="Inter"/>
              <a:cs typeface="Inter"/>
              <a:sym typeface="Inter"/>
            </a:endParaRPr>
          </a:p>
        </p:txBody>
      </p:sp>
      <p:sp>
        <p:nvSpPr>
          <p:cNvPr id="309" name="Google Shape;309;p27"/>
          <p:cNvSpPr txBox="1"/>
          <p:nvPr/>
        </p:nvSpPr>
        <p:spPr>
          <a:xfrm>
            <a:off x="6457376" y="1606000"/>
            <a:ext cx="418500" cy="4002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Inter"/>
                <a:ea typeface="Inter"/>
                <a:cs typeface="Inter"/>
                <a:sym typeface="Inter"/>
              </a:rPr>
              <a:t>CF</a:t>
            </a:r>
            <a:endParaRPr>
              <a:solidFill>
                <a:schemeClr val="lt2"/>
              </a:solidFill>
              <a:latin typeface="Inter"/>
              <a:ea typeface="Inter"/>
              <a:cs typeface="Inter"/>
              <a:sym typeface="Inter"/>
            </a:endParaRPr>
          </a:p>
        </p:txBody>
      </p:sp>
      <p:sp>
        <p:nvSpPr>
          <p:cNvPr id="310" name="Google Shape;310;p27"/>
          <p:cNvSpPr txBox="1"/>
          <p:nvPr/>
        </p:nvSpPr>
        <p:spPr>
          <a:xfrm>
            <a:off x="6801913" y="1632425"/>
            <a:ext cx="431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2"/>
                </a:solidFill>
                <a:latin typeface="Inter"/>
                <a:ea typeface="Inter"/>
                <a:cs typeface="Inter"/>
                <a:sym typeface="Inter"/>
              </a:rPr>
              <a:t>D</a:t>
            </a:r>
            <a:endParaRPr b="1" sz="800">
              <a:solidFill>
                <a:schemeClr val="lt2"/>
              </a:solidFill>
              <a:latin typeface="Inter"/>
              <a:ea typeface="Inter"/>
              <a:cs typeface="Inter"/>
              <a:sym typeface="Inter"/>
            </a:endParaRPr>
          </a:p>
        </p:txBody>
      </p:sp>
      <p:cxnSp>
        <p:nvCxnSpPr>
          <p:cNvPr id="311" name="Google Shape;311;p27"/>
          <p:cNvCxnSpPr>
            <a:stCxn id="309" idx="2"/>
          </p:cNvCxnSpPr>
          <p:nvPr/>
        </p:nvCxnSpPr>
        <p:spPr>
          <a:xfrm flipH="1" rot="-5400000">
            <a:off x="6568076" y="2104750"/>
            <a:ext cx="929400" cy="7323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312" name="Google Shape;312;p27"/>
          <p:cNvSpPr txBox="1"/>
          <p:nvPr/>
        </p:nvSpPr>
        <p:spPr>
          <a:xfrm>
            <a:off x="7292188" y="2606350"/>
            <a:ext cx="431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2"/>
                </a:solidFill>
                <a:latin typeface="Inter"/>
                <a:ea typeface="Inter"/>
                <a:cs typeface="Inter"/>
                <a:sym typeface="Inter"/>
              </a:rPr>
              <a:t>U</a:t>
            </a:r>
            <a:endParaRPr b="1" sz="800">
              <a:solidFill>
                <a:schemeClr val="lt2"/>
              </a:solidFill>
              <a:latin typeface="Inter"/>
              <a:ea typeface="Inter"/>
              <a:cs typeface="Inter"/>
              <a:sym typeface="Inter"/>
            </a:endParaRPr>
          </a:p>
        </p:txBody>
      </p:sp>
      <p:sp>
        <p:nvSpPr>
          <p:cNvPr id="313" name="Google Shape;313;p27"/>
          <p:cNvSpPr/>
          <p:nvPr/>
        </p:nvSpPr>
        <p:spPr>
          <a:xfrm>
            <a:off x="1616709" y="3107349"/>
            <a:ext cx="2473500" cy="1257000"/>
          </a:xfrm>
          <a:prstGeom prst="ellipse">
            <a:avLst/>
          </a:prstGeom>
          <a:solidFill>
            <a:srgbClr val="47A1AD">
              <a:alpha val="5787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Inter"/>
                <a:ea typeface="Inter"/>
                <a:cs typeface="Inter"/>
                <a:sym typeface="Inter"/>
              </a:rPr>
              <a:t>D</a:t>
            </a:r>
            <a:endParaRPr sz="2200">
              <a:solidFill>
                <a:schemeClr val="lt2"/>
              </a:solidFill>
              <a:latin typeface="Inter"/>
              <a:ea typeface="Inter"/>
              <a:cs typeface="Inter"/>
              <a:sym typeface="Inter"/>
            </a:endParaRPr>
          </a:p>
        </p:txBody>
      </p:sp>
      <p:sp>
        <p:nvSpPr>
          <p:cNvPr id="314" name="Google Shape;314;p27"/>
          <p:cNvSpPr txBox="1"/>
          <p:nvPr/>
        </p:nvSpPr>
        <p:spPr>
          <a:xfrm>
            <a:off x="3665900" y="4073050"/>
            <a:ext cx="431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2"/>
                </a:solidFill>
                <a:latin typeface="Inter"/>
                <a:ea typeface="Inter"/>
                <a:cs typeface="Inter"/>
                <a:sym typeface="Inter"/>
              </a:rPr>
              <a:t>U</a:t>
            </a:r>
            <a:endParaRPr b="1" sz="800">
              <a:solidFill>
                <a:schemeClr val="lt2"/>
              </a:solidFill>
              <a:latin typeface="Inter"/>
              <a:ea typeface="Inter"/>
              <a:cs typeface="Inter"/>
              <a:sym typeface="Inter"/>
            </a:endParaRPr>
          </a:p>
        </p:txBody>
      </p:sp>
      <p:sp>
        <p:nvSpPr>
          <p:cNvPr id="315" name="Google Shape;315;p27"/>
          <p:cNvSpPr txBox="1"/>
          <p:nvPr/>
        </p:nvSpPr>
        <p:spPr>
          <a:xfrm>
            <a:off x="5980601" y="3335700"/>
            <a:ext cx="418500" cy="4002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Inter"/>
                <a:ea typeface="Inter"/>
                <a:cs typeface="Inter"/>
                <a:sym typeface="Inter"/>
              </a:rPr>
              <a:t>CF</a:t>
            </a:r>
            <a:endParaRPr>
              <a:solidFill>
                <a:schemeClr val="lt2"/>
              </a:solidFill>
              <a:latin typeface="Inter"/>
              <a:ea typeface="Inter"/>
              <a:cs typeface="Inter"/>
              <a:sym typeface="Inter"/>
            </a:endParaRPr>
          </a:p>
        </p:txBody>
      </p:sp>
      <p:sp>
        <p:nvSpPr>
          <p:cNvPr id="316" name="Google Shape;316;p27"/>
          <p:cNvSpPr txBox="1"/>
          <p:nvPr/>
        </p:nvSpPr>
        <p:spPr>
          <a:xfrm>
            <a:off x="5980588" y="3011800"/>
            <a:ext cx="431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2"/>
                </a:solidFill>
                <a:latin typeface="Inter"/>
                <a:ea typeface="Inter"/>
                <a:cs typeface="Inter"/>
                <a:sym typeface="Inter"/>
              </a:rPr>
              <a:t>D</a:t>
            </a:r>
            <a:endParaRPr b="1" sz="800">
              <a:solidFill>
                <a:schemeClr val="lt2"/>
              </a:solidFill>
              <a:latin typeface="Inter"/>
              <a:ea typeface="Inter"/>
              <a:cs typeface="Inter"/>
              <a:sym typeface="Inter"/>
            </a:endParaRPr>
          </a:p>
        </p:txBody>
      </p:sp>
      <p:cxnSp>
        <p:nvCxnSpPr>
          <p:cNvPr id="317" name="Google Shape;317;p27"/>
          <p:cNvCxnSpPr>
            <a:stCxn id="315" idx="1"/>
            <a:endCxn id="313" idx="5"/>
          </p:cNvCxnSpPr>
          <p:nvPr/>
        </p:nvCxnSpPr>
        <p:spPr>
          <a:xfrm flipH="1">
            <a:off x="3727901" y="3535800"/>
            <a:ext cx="2252700" cy="644400"/>
          </a:xfrm>
          <a:prstGeom prst="curvedConnector4">
            <a:avLst>
              <a:gd fmla="val 41958" name="adj1"/>
              <a:gd fmla="val 165530" name="adj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21" name="Shape 321"/>
        <p:cNvGrpSpPr/>
        <p:nvPr/>
      </p:nvGrpSpPr>
      <p:grpSpPr>
        <a:xfrm>
          <a:off x="0" y="0"/>
          <a:ext cx="0" cy="0"/>
          <a:chOff x="0" y="0"/>
          <a:chExt cx="0" cy="0"/>
        </a:xfrm>
      </p:grpSpPr>
      <p:sp>
        <p:nvSpPr>
          <p:cNvPr id="322" name="Google Shape;322;p28"/>
          <p:cNvSpPr txBox="1"/>
          <p:nvPr>
            <p:ph type="title"/>
          </p:nvPr>
        </p:nvSpPr>
        <p:spPr>
          <a:xfrm>
            <a:off x="369000" y="23715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2"/>
                </a:solidFill>
              </a:rPr>
              <a:t>Scenario 4</a:t>
            </a:r>
            <a:endParaRPr>
              <a:solidFill>
                <a:schemeClr val="lt2"/>
              </a:solidFill>
            </a:endParaRPr>
          </a:p>
        </p:txBody>
      </p:sp>
      <p:sp>
        <p:nvSpPr>
          <p:cNvPr id="323" name="Google Shape;323;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324" name="Google Shape;324;p28"/>
          <p:cNvCxnSpPr>
            <a:stCxn id="325" idx="3"/>
            <a:endCxn id="326" idx="2"/>
          </p:cNvCxnSpPr>
          <p:nvPr/>
        </p:nvCxnSpPr>
        <p:spPr>
          <a:xfrm flipH="1" rot="10800000">
            <a:off x="3511900" y="2426900"/>
            <a:ext cx="1979700" cy="381300"/>
          </a:xfrm>
          <a:prstGeom prst="curvedConnector3">
            <a:avLst>
              <a:gd fmla="val 49998" name="adj1"/>
            </a:avLst>
          </a:prstGeom>
          <a:noFill/>
          <a:ln cap="flat" cmpd="sng" w="9525">
            <a:solidFill>
              <a:schemeClr val="dk2"/>
            </a:solidFill>
            <a:prstDash val="solid"/>
            <a:round/>
            <a:headEnd len="med" w="med" type="none"/>
            <a:tailEnd len="med" w="med" type="none"/>
          </a:ln>
        </p:spPr>
      </p:cxnSp>
      <p:sp>
        <p:nvSpPr>
          <p:cNvPr id="327" name="Google Shape;327;p28"/>
          <p:cNvSpPr/>
          <p:nvPr/>
        </p:nvSpPr>
        <p:spPr>
          <a:xfrm>
            <a:off x="581334" y="2231949"/>
            <a:ext cx="2473500" cy="1257000"/>
          </a:xfrm>
          <a:prstGeom prst="ellipse">
            <a:avLst/>
          </a:prstGeom>
          <a:solidFill>
            <a:srgbClr val="6B9E78">
              <a:alpha val="44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Inter"/>
                <a:ea typeface="Inter"/>
                <a:cs typeface="Inter"/>
                <a:sym typeface="Inter"/>
              </a:rPr>
              <a:t>Generic</a:t>
            </a:r>
            <a:endParaRPr b="1" sz="1600">
              <a:solidFill>
                <a:schemeClr val="lt2"/>
              </a:solidFill>
              <a:latin typeface="Inter"/>
              <a:ea typeface="Inter"/>
              <a:cs typeface="Inter"/>
              <a:sym typeface="Inter"/>
            </a:endParaRPr>
          </a:p>
        </p:txBody>
      </p:sp>
      <p:sp>
        <p:nvSpPr>
          <p:cNvPr id="325" name="Google Shape;325;p28"/>
          <p:cNvSpPr txBox="1"/>
          <p:nvPr/>
        </p:nvSpPr>
        <p:spPr>
          <a:xfrm>
            <a:off x="2963200" y="2608100"/>
            <a:ext cx="548700" cy="4002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Inter"/>
                <a:ea typeface="Inter"/>
                <a:cs typeface="Inter"/>
                <a:sym typeface="Inter"/>
              </a:rPr>
              <a:t>ACL</a:t>
            </a:r>
            <a:endParaRPr>
              <a:solidFill>
                <a:schemeClr val="lt2"/>
              </a:solidFill>
              <a:latin typeface="Inter"/>
              <a:ea typeface="Inter"/>
              <a:cs typeface="Inter"/>
              <a:sym typeface="Inter"/>
            </a:endParaRPr>
          </a:p>
        </p:txBody>
      </p:sp>
      <p:sp>
        <p:nvSpPr>
          <p:cNvPr id="328" name="Google Shape;328;p28"/>
          <p:cNvSpPr txBox="1"/>
          <p:nvPr/>
        </p:nvSpPr>
        <p:spPr>
          <a:xfrm>
            <a:off x="2956588" y="2321700"/>
            <a:ext cx="431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2"/>
                </a:solidFill>
                <a:latin typeface="Inter"/>
                <a:ea typeface="Inter"/>
                <a:cs typeface="Inter"/>
                <a:sym typeface="Inter"/>
              </a:rPr>
              <a:t>D</a:t>
            </a:r>
            <a:endParaRPr b="1" sz="800">
              <a:solidFill>
                <a:schemeClr val="lt2"/>
              </a:solidFill>
              <a:latin typeface="Inter"/>
              <a:ea typeface="Inter"/>
              <a:cs typeface="Inter"/>
              <a:sym typeface="Inter"/>
            </a:endParaRPr>
          </a:p>
        </p:txBody>
      </p:sp>
      <p:sp>
        <p:nvSpPr>
          <p:cNvPr id="326" name="Google Shape;326;p28"/>
          <p:cNvSpPr/>
          <p:nvPr/>
        </p:nvSpPr>
        <p:spPr>
          <a:xfrm>
            <a:off x="5491522" y="1798549"/>
            <a:ext cx="2473500" cy="1257000"/>
          </a:xfrm>
          <a:prstGeom prst="ellipse">
            <a:avLst/>
          </a:prstGeom>
          <a:solidFill>
            <a:srgbClr val="47A1AD">
              <a:alpha val="5787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Inter"/>
                <a:ea typeface="Inter"/>
                <a:cs typeface="Inter"/>
                <a:sym typeface="Inter"/>
              </a:rPr>
              <a:t>External System</a:t>
            </a:r>
            <a:endParaRPr b="1">
              <a:solidFill>
                <a:schemeClr val="lt2"/>
              </a:solidFill>
              <a:latin typeface="Inter"/>
              <a:ea typeface="Inter"/>
              <a:cs typeface="Inter"/>
              <a:sym typeface="Inter"/>
            </a:endParaRPr>
          </a:p>
        </p:txBody>
      </p:sp>
      <p:sp>
        <p:nvSpPr>
          <p:cNvPr id="329" name="Google Shape;329;p28"/>
          <p:cNvSpPr txBox="1"/>
          <p:nvPr/>
        </p:nvSpPr>
        <p:spPr>
          <a:xfrm>
            <a:off x="5200688" y="2110200"/>
            <a:ext cx="431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2"/>
                </a:solidFill>
                <a:latin typeface="Inter"/>
                <a:ea typeface="Inter"/>
                <a:cs typeface="Inter"/>
                <a:sym typeface="Inter"/>
              </a:rPr>
              <a:t>U</a:t>
            </a:r>
            <a:endParaRPr b="1" sz="800">
              <a:solidFill>
                <a:schemeClr val="lt2"/>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33" name="Shape 333"/>
        <p:cNvGrpSpPr/>
        <p:nvPr/>
      </p:nvGrpSpPr>
      <p:grpSpPr>
        <a:xfrm>
          <a:off x="0" y="0"/>
          <a:ext cx="0" cy="0"/>
          <a:chOff x="0" y="0"/>
          <a:chExt cx="0" cy="0"/>
        </a:xfrm>
      </p:grpSpPr>
      <p:sp>
        <p:nvSpPr>
          <p:cNvPr id="334" name="Google Shape;334;p29"/>
          <p:cNvSpPr txBox="1"/>
          <p:nvPr>
            <p:ph type="title"/>
          </p:nvPr>
        </p:nvSpPr>
        <p:spPr>
          <a:xfrm>
            <a:off x="369000" y="23715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2"/>
                </a:solidFill>
              </a:rPr>
              <a:t>Scenario 5</a:t>
            </a:r>
            <a:endParaRPr>
              <a:solidFill>
                <a:schemeClr val="lt2"/>
              </a:solidFill>
            </a:endParaRPr>
          </a:p>
        </p:txBody>
      </p:sp>
      <p:sp>
        <p:nvSpPr>
          <p:cNvPr id="335" name="Google Shape;335;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336" name="Google Shape;336;p29"/>
          <p:cNvCxnSpPr>
            <a:stCxn id="337" idx="3"/>
            <a:endCxn id="338" idx="2"/>
          </p:cNvCxnSpPr>
          <p:nvPr/>
        </p:nvCxnSpPr>
        <p:spPr>
          <a:xfrm rot="-5400000">
            <a:off x="3380900" y="388650"/>
            <a:ext cx="984600" cy="2371800"/>
          </a:xfrm>
          <a:prstGeom prst="curvedConnector4">
            <a:avLst>
              <a:gd fmla="val -24185" name="adj1"/>
              <a:gd fmla="val 54216" name="adj2"/>
            </a:avLst>
          </a:prstGeom>
          <a:noFill/>
          <a:ln cap="flat" cmpd="sng" w="9525">
            <a:solidFill>
              <a:schemeClr val="dk2"/>
            </a:solidFill>
            <a:prstDash val="solid"/>
            <a:round/>
            <a:headEnd len="med" w="med" type="none"/>
            <a:tailEnd len="med" w="med" type="none"/>
          </a:ln>
        </p:spPr>
      </p:cxnSp>
      <p:sp>
        <p:nvSpPr>
          <p:cNvPr id="339" name="Google Shape;339;p29"/>
          <p:cNvSpPr/>
          <p:nvPr/>
        </p:nvSpPr>
        <p:spPr>
          <a:xfrm>
            <a:off x="148784" y="887099"/>
            <a:ext cx="2473500" cy="1257000"/>
          </a:xfrm>
          <a:prstGeom prst="ellipse">
            <a:avLst/>
          </a:prstGeom>
          <a:solidFill>
            <a:srgbClr val="6B9E78">
              <a:alpha val="44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Inter"/>
                <a:ea typeface="Inter"/>
                <a:cs typeface="Inter"/>
                <a:sym typeface="Inter"/>
              </a:rPr>
              <a:t>A</a:t>
            </a:r>
            <a:endParaRPr sz="2200">
              <a:solidFill>
                <a:schemeClr val="lt2"/>
              </a:solidFill>
              <a:latin typeface="Inter"/>
              <a:ea typeface="Inter"/>
              <a:cs typeface="Inter"/>
              <a:sym typeface="Inter"/>
            </a:endParaRPr>
          </a:p>
        </p:txBody>
      </p:sp>
      <p:sp>
        <p:nvSpPr>
          <p:cNvPr id="337" name="Google Shape;337;p29"/>
          <p:cNvSpPr txBox="1"/>
          <p:nvPr/>
        </p:nvSpPr>
        <p:spPr>
          <a:xfrm rot="5400000">
            <a:off x="2136050" y="1315500"/>
            <a:ext cx="1102500" cy="4002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Inter"/>
                <a:ea typeface="Inter"/>
                <a:cs typeface="Inter"/>
                <a:sym typeface="Inter"/>
              </a:rPr>
              <a:t>Customer</a:t>
            </a:r>
            <a:endParaRPr>
              <a:solidFill>
                <a:schemeClr val="lt2"/>
              </a:solidFill>
              <a:latin typeface="Inter"/>
              <a:ea typeface="Inter"/>
              <a:cs typeface="Inter"/>
              <a:sym typeface="Inter"/>
            </a:endParaRPr>
          </a:p>
        </p:txBody>
      </p:sp>
      <p:sp>
        <p:nvSpPr>
          <p:cNvPr id="338" name="Google Shape;338;p29"/>
          <p:cNvSpPr/>
          <p:nvPr/>
        </p:nvSpPr>
        <p:spPr>
          <a:xfrm>
            <a:off x="5058972" y="453699"/>
            <a:ext cx="2473500" cy="1257000"/>
          </a:xfrm>
          <a:prstGeom prst="ellipse">
            <a:avLst/>
          </a:prstGeom>
          <a:solidFill>
            <a:srgbClr val="47A1AD">
              <a:alpha val="5787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Inter"/>
                <a:ea typeface="Inter"/>
                <a:cs typeface="Inter"/>
                <a:sym typeface="Inter"/>
              </a:rPr>
              <a:t>B</a:t>
            </a:r>
            <a:endParaRPr sz="2200">
              <a:solidFill>
                <a:schemeClr val="lt2"/>
              </a:solidFill>
              <a:latin typeface="Inter"/>
              <a:ea typeface="Inter"/>
              <a:cs typeface="Inter"/>
              <a:sym typeface="Inter"/>
            </a:endParaRPr>
          </a:p>
        </p:txBody>
      </p:sp>
      <p:sp>
        <p:nvSpPr>
          <p:cNvPr id="340" name="Google Shape;340;p29"/>
          <p:cNvSpPr txBox="1"/>
          <p:nvPr/>
        </p:nvSpPr>
        <p:spPr>
          <a:xfrm>
            <a:off x="4844338" y="384350"/>
            <a:ext cx="431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2"/>
                </a:solidFill>
                <a:latin typeface="Inter"/>
                <a:ea typeface="Inter"/>
                <a:cs typeface="Inter"/>
                <a:sym typeface="Inter"/>
              </a:rPr>
              <a:t>U</a:t>
            </a:r>
            <a:endParaRPr b="1" sz="800">
              <a:solidFill>
                <a:schemeClr val="lt2"/>
              </a:solidFill>
              <a:latin typeface="Inter"/>
              <a:ea typeface="Inter"/>
              <a:cs typeface="Inter"/>
              <a:sym typeface="Inter"/>
            </a:endParaRPr>
          </a:p>
        </p:txBody>
      </p:sp>
      <p:sp>
        <p:nvSpPr>
          <p:cNvPr id="341" name="Google Shape;341;p29"/>
          <p:cNvSpPr/>
          <p:nvPr/>
        </p:nvSpPr>
        <p:spPr>
          <a:xfrm>
            <a:off x="6301509" y="2907299"/>
            <a:ext cx="2473500" cy="1257000"/>
          </a:xfrm>
          <a:prstGeom prst="ellipse">
            <a:avLst/>
          </a:prstGeom>
          <a:solidFill>
            <a:srgbClr val="6B9E78">
              <a:alpha val="44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Inter"/>
                <a:ea typeface="Inter"/>
                <a:cs typeface="Inter"/>
                <a:sym typeface="Inter"/>
              </a:rPr>
              <a:t>c</a:t>
            </a:r>
            <a:endParaRPr sz="2200">
              <a:solidFill>
                <a:schemeClr val="lt2"/>
              </a:solidFill>
              <a:latin typeface="Inter"/>
              <a:ea typeface="Inter"/>
              <a:cs typeface="Inter"/>
              <a:sym typeface="Inter"/>
            </a:endParaRPr>
          </a:p>
        </p:txBody>
      </p:sp>
      <p:cxnSp>
        <p:nvCxnSpPr>
          <p:cNvPr id="342" name="Google Shape;342;p29"/>
          <p:cNvCxnSpPr>
            <a:stCxn id="343" idx="1"/>
          </p:cNvCxnSpPr>
          <p:nvPr/>
        </p:nvCxnSpPr>
        <p:spPr>
          <a:xfrm flipH="1" rot="-5400000">
            <a:off x="5636125" y="1172600"/>
            <a:ext cx="1170900" cy="2355000"/>
          </a:xfrm>
          <a:prstGeom prst="curvedConnector2">
            <a:avLst/>
          </a:prstGeom>
          <a:noFill/>
          <a:ln cap="flat" cmpd="sng" w="9525">
            <a:solidFill>
              <a:schemeClr val="dk2"/>
            </a:solidFill>
            <a:prstDash val="solid"/>
            <a:round/>
            <a:headEnd len="med" w="med" type="none"/>
            <a:tailEnd len="med" w="med" type="none"/>
          </a:ln>
        </p:spPr>
      </p:cxnSp>
      <p:sp>
        <p:nvSpPr>
          <p:cNvPr id="344" name="Google Shape;344;p29"/>
          <p:cNvSpPr/>
          <p:nvPr/>
        </p:nvSpPr>
        <p:spPr>
          <a:xfrm>
            <a:off x="854709" y="3259749"/>
            <a:ext cx="2473500" cy="1257000"/>
          </a:xfrm>
          <a:prstGeom prst="ellipse">
            <a:avLst/>
          </a:prstGeom>
          <a:solidFill>
            <a:srgbClr val="47A1AD">
              <a:alpha val="5787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Inter"/>
                <a:ea typeface="Inter"/>
                <a:cs typeface="Inter"/>
                <a:sym typeface="Inter"/>
              </a:rPr>
              <a:t>D</a:t>
            </a:r>
            <a:endParaRPr sz="2200">
              <a:solidFill>
                <a:schemeClr val="lt2"/>
              </a:solidFill>
              <a:latin typeface="Inter"/>
              <a:ea typeface="Inter"/>
              <a:cs typeface="Inter"/>
              <a:sym typeface="Inter"/>
            </a:endParaRPr>
          </a:p>
        </p:txBody>
      </p:sp>
      <p:sp>
        <p:nvSpPr>
          <p:cNvPr id="343" name="Google Shape;343;p29"/>
          <p:cNvSpPr txBox="1"/>
          <p:nvPr/>
        </p:nvSpPr>
        <p:spPr>
          <a:xfrm rot="-5400000">
            <a:off x="4492825" y="1013300"/>
            <a:ext cx="1102500" cy="4002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Inter"/>
                <a:ea typeface="Inter"/>
                <a:cs typeface="Inter"/>
                <a:sym typeface="Inter"/>
              </a:rPr>
              <a:t>Supplier</a:t>
            </a:r>
            <a:endParaRPr>
              <a:solidFill>
                <a:schemeClr val="lt2"/>
              </a:solidFill>
              <a:latin typeface="Inter"/>
              <a:ea typeface="Inter"/>
              <a:cs typeface="Inter"/>
              <a:sym typeface="Inter"/>
            </a:endParaRPr>
          </a:p>
        </p:txBody>
      </p:sp>
      <p:sp>
        <p:nvSpPr>
          <p:cNvPr id="345" name="Google Shape;345;p29"/>
          <p:cNvSpPr txBox="1"/>
          <p:nvPr/>
        </p:nvSpPr>
        <p:spPr>
          <a:xfrm>
            <a:off x="2471438" y="610350"/>
            <a:ext cx="431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2"/>
                </a:solidFill>
                <a:latin typeface="Inter"/>
                <a:ea typeface="Inter"/>
                <a:cs typeface="Inter"/>
                <a:sym typeface="Inter"/>
              </a:rPr>
              <a:t>D</a:t>
            </a:r>
            <a:endParaRPr b="1" sz="800">
              <a:solidFill>
                <a:schemeClr val="lt2"/>
              </a:solidFill>
              <a:latin typeface="Inter"/>
              <a:ea typeface="Inter"/>
              <a:cs typeface="Inter"/>
              <a:sym typeface="Inter"/>
            </a:endParaRPr>
          </a:p>
        </p:txBody>
      </p:sp>
      <p:sp>
        <p:nvSpPr>
          <p:cNvPr id="346" name="Google Shape;346;p29"/>
          <p:cNvSpPr txBox="1"/>
          <p:nvPr/>
        </p:nvSpPr>
        <p:spPr>
          <a:xfrm>
            <a:off x="6781125" y="2665075"/>
            <a:ext cx="1102500" cy="4002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Inter"/>
                <a:ea typeface="Inter"/>
                <a:cs typeface="Inter"/>
                <a:sym typeface="Inter"/>
              </a:rPr>
              <a:t>Customer</a:t>
            </a:r>
            <a:endParaRPr>
              <a:solidFill>
                <a:schemeClr val="lt2"/>
              </a:solidFill>
              <a:latin typeface="Inter"/>
              <a:ea typeface="Inter"/>
              <a:cs typeface="Inter"/>
              <a:sym typeface="Inter"/>
            </a:endParaRPr>
          </a:p>
        </p:txBody>
      </p:sp>
      <p:sp>
        <p:nvSpPr>
          <p:cNvPr id="347" name="Google Shape;347;p29"/>
          <p:cNvSpPr txBox="1"/>
          <p:nvPr/>
        </p:nvSpPr>
        <p:spPr>
          <a:xfrm>
            <a:off x="6425613" y="2477100"/>
            <a:ext cx="431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2"/>
                </a:solidFill>
                <a:latin typeface="Inter"/>
                <a:ea typeface="Inter"/>
                <a:cs typeface="Inter"/>
                <a:sym typeface="Inter"/>
              </a:rPr>
              <a:t>D</a:t>
            </a:r>
            <a:endParaRPr b="1" sz="800">
              <a:solidFill>
                <a:schemeClr val="lt2"/>
              </a:solidFill>
              <a:latin typeface="Inter"/>
              <a:ea typeface="Inter"/>
              <a:cs typeface="Inter"/>
              <a:sym typeface="Inter"/>
            </a:endParaRPr>
          </a:p>
        </p:txBody>
      </p:sp>
      <p:sp>
        <p:nvSpPr>
          <p:cNvPr id="348" name="Google Shape;348;p29"/>
          <p:cNvSpPr txBox="1"/>
          <p:nvPr/>
        </p:nvSpPr>
        <p:spPr>
          <a:xfrm rot="2419235">
            <a:off x="2901640" y="3491362"/>
            <a:ext cx="1102519" cy="400144"/>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Inter"/>
                <a:ea typeface="Inter"/>
                <a:cs typeface="Inter"/>
                <a:sym typeface="Inter"/>
              </a:rPr>
              <a:t>Customer</a:t>
            </a:r>
            <a:endParaRPr>
              <a:solidFill>
                <a:schemeClr val="lt2"/>
              </a:solidFill>
              <a:latin typeface="Inter"/>
              <a:ea typeface="Inter"/>
              <a:cs typeface="Inter"/>
              <a:sym typeface="Inter"/>
            </a:endParaRPr>
          </a:p>
        </p:txBody>
      </p:sp>
      <p:sp>
        <p:nvSpPr>
          <p:cNvPr id="349" name="Google Shape;349;p29"/>
          <p:cNvSpPr txBox="1"/>
          <p:nvPr/>
        </p:nvSpPr>
        <p:spPr>
          <a:xfrm>
            <a:off x="2734988" y="2980575"/>
            <a:ext cx="431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2"/>
                </a:solidFill>
                <a:latin typeface="Inter"/>
                <a:ea typeface="Inter"/>
                <a:cs typeface="Inter"/>
                <a:sym typeface="Inter"/>
              </a:rPr>
              <a:t>D</a:t>
            </a:r>
            <a:endParaRPr b="1" sz="800">
              <a:solidFill>
                <a:schemeClr val="lt2"/>
              </a:solidFill>
              <a:latin typeface="Inter"/>
              <a:ea typeface="Inter"/>
              <a:cs typeface="Inter"/>
              <a:sym typeface="Inter"/>
            </a:endParaRPr>
          </a:p>
        </p:txBody>
      </p:sp>
      <p:cxnSp>
        <p:nvCxnSpPr>
          <p:cNvPr id="350" name="Google Shape;350;p29"/>
          <p:cNvCxnSpPr>
            <a:stCxn id="348" idx="0"/>
            <a:endCxn id="343" idx="1"/>
          </p:cNvCxnSpPr>
          <p:nvPr/>
        </p:nvCxnSpPr>
        <p:spPr>
          <a:xfrm rot="-5400000">
            <a:off x="3426049" y="1920984"/>
            <a:ext cx="1774200" cy="1461600"/>
          </a:xfrm>
          <a:prstGeom prst="curvedConnector3">
            <a:avLst>
              <a:gd fmla="val 60053" name="adj1"/>
            </a:avLst>
          </a:prstGeom>
          <a:noFill/>
          <a:ln cap="flat" cmpd="sng" w="9525">
            <a:solidFill>
              <a:schemeClr val="dk2"/>
            </a:solidFill>
            <a:prstDash val="solid"/>
            <a:round/>
            <a:headEnd len="med" w="med" type="none"/>
            <a:tailEnd len="med" w="med" type="none"/>
          </a:ln>
        </p:spPr>
      </p:cxnSp>
      <p:sp>
        <p:nvSpPr>
          <p:cNvPr id="351" name="Google Shape;351;p29"/>
          <p:cNvSpPr txBox="1"/>
          <p:nvPr/>
        </p:nvSpPr>
        <p:spPr>
          <a:xfrm>
            <a:off x="4844338" y="2066850"/>
            <a:ext cx="431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2"/>
                </a:solidFill>
                <a:latin typeface="Inter"/>
                <a:ea typeface="Inter"/>
                <a:cs typeface="Inter"/>
                <a:sym typeface="Inter"/>
              </a:rPr>
              <a:t>U</a:t>
            </a:r>
            <a:endParaRPr b="1" sz="800">
              <a:solidFill>
                <a:schemeClr val="lt2"/>
              </a:solidFill>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55" name="Shape 355"/>
        <p:cNvGrpSpPr/>
        <p:nvPr/>
      </p:nvGrpSpPr>
      <p:grpSpPr>
        <a:xfrm>
          <a:off x="0" y="0"/>
          <a:ext cx="0" cy="0"/>
          <a:chOff x="0" y="0"/>
          <a:chExt cx="0" cy="0"/>
        </a:xfrm>
      </p:grpSpPr>
      <p:sp>
        <p:nvSpPr>
          <p:cNvPr id="356" name="Google Shape;356;p30"/>
          <p:cNvSpPr txBox="1"/>
          <p:nvPr>
            <p:ph type="title"/>
          </p:nvPr>
        </p:nvSpPr>
        <p:spPr>
          <a:xfrm>
            <a:off x="369000" y="23715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2"/>
                </a:solidFill>
              </a:rPr>
              <a:t>Scenario 6</a:t>
            </a:r>
            <a:endParaRPr>
              <a:solidFill>
                <a:schemeClr val="lt2"/>
              </a:solidFill>
            </a:endParaRPr>
          </a:p>
        </p:txBody>
      </p:sp>
      <p:sp>
        <p:nvSpPr>
          <p:cNvPr id="357" name="Google Shape;35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8" name="Google Shape;358;p30"/>
          <p:cNvSpPr/>
          <p:nvPr/>
        </p:nvSpPr>
        <p:spPr>
          <a:xfrm>
            <a:off x="3482534" y="1943249"/>
            <a:ext cx="2473500" cy="1257000"/>
          </a:xfrm>
          <a:prstGeom prst="ellipse">
            <a:avLst/>
          </a:prstGeom>
          <a:solidFill>
            <a:srgbClr val="6B9E78">
              <a:alpha val="44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Inter"/>
                <a:ea typeface="Inter"/>
                <a:cs typeface="Inter"/>
                <a:sym typeface="Inter"/>
              </a:rPr>
              <a:t>A</a:t>
            </a:r>
            <a:endParaRPr sz="2200">
              <a:solidFill>
                <a:schemeClr val="lt2"/>
              </a:solidFill>
              <a:latin typeface="Inter"/>
              <a:ea typeface="Inter"/>
              <a:cs typeface="Inter"/>
              <a:sym typeface="Inter"/>
            </a:endParaRPr>
          </a:p>
        </p:txBody>
      </p:sp>
      <p:sp>
        <p:nvSpPr>
          <p:cNvPr id="359" name="Google Shape;359;p30"/>
          <p:cNvSpPr/>
          <p:nvPr/>
        </p:nvSpPr>
        <p:spPr>
          <a:xfrm>
            <a:off x="6460522" y="584899"/>
            <a:ext cx="2473500" cy="1257000"/>
          </a:xfrm>
          <a:prstGeom prst="ellipse">
            <a:avLst/>
          </a:prstGeom>
          <a:solidFill>
            <a:srgbClr val="47A1AD">
              <a:alpha val="5787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Inter"/>
                <a:ea typeface="Inter"/>
                <a:cs typeface="Inter"/>
                <a:sym typeface="Inter"/>
              </a:rPr>
              <a:t>B</a:t>
            </a:r>
            <a:endParaRPr sz="2200">
              <a:solidFill>
                <a:schemeClr val="lt2"/>
              </a:solidFill>
              <a:latin typeface="Inter"/>
              <a:ea typeface="Inter"/>
              <a:cs typeface="Inter"/>
              <a:sym typeface="Inter"/>
            </a:endParaRPr>
          </a:p>
        </p:txBody>
      </p:sp>
      <p:sp>
        <p:nvSpPr>
          <p:cNvPr id="360" name="Google Shape;360;p30"/>
          <p:cNvSpPr txBox="1"/>
          <p:nvPr/>
        </p:nvSpPr>
        <p:spPr>
          <a:xfrm rot="-5402564">
            <a:off x="5730218" y="1107530"/>
            <a:ext cx="1206900" cy="4002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Inter"/>
                <a:ea typeface="Inter"/>
                <a:cs typeface="Inter"/>
                <a:sym typeface="Inter"/>
              </a:rPr>
              <a:t>Partnership</a:t>
            </a:r>
            <a:endParaRPr>
              <a:solidFill>
                <a:schemeClr val="lt2"/>
              </a:solidFill>
              <a:latin typeface="Inter"/>
              <a:ea typeface="Inter"/>
              <a:cs typeface="Inter"/>
              <a:sym typeface="Inter"/>
            </a:endParaRPr>
          </a:p>
        </p:txBody>
      </p:sp>
      <p:sp>
        <p:nvSpPr>
          <p:cNvPr id="361" name="Google Shape;361;p30"/>
          <p:cNvSpPr/>
          <p:nvPr/>
        </p:nvSpPr>
        <p:spPr>
          <a:xfrm>
            <a:off x="6109447" y="3409549"/>
            <a:ext cx="2473500" cy="1257000"/>
          </a:xfrm>
          <a:prstGeom prst="ellipse">
            <a:avLst/>
          </a:prstGeom>
          <a:solidFill>
            <a:srgbClr val="47A1AD">
              <a:alpha val="5787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Inter"/>
                <a:ea typeface="Inter"/>
                <a:cs typeface="Inter"/>
                <a:sym typeface="Inter"/>
              </a:rPr>
              <a:t>B</a:t>
            </a:r>
            <a:endParaRPr sz="2200">
              <a:solidFill>
                <a:schemeClr val="lt2"/>
              </a:solidFill>
              <a:latin typeface="Inter"/>
              <a:ea typeface="Inter"/>
              <a:cs typeface="Inter"/>
              <a:sym typeface="Inter"/>
            </a:endParaRPr>
          </a:p>
        </p:txBody>
      </p:sp>
      <p:sp>
        <p:nvSpPr>
          <p:cNvPr id="362" name="Google Shape;362;p30"/>
          <p:cNvSpPr/>
          <p:nvPr/>
        </p:nvSpPr>
        <p:spPr>
          <a:xfrm>
            <a:off x="261097" y="976199"/>
            <a:ext cx="2473500" cy="1257000"/>
          </a:xfrm>
          <a:prstGeom prst="ellipse">
            <a:avLst/>
          </a:prstGeom>
          <a:solidFill>
            <a:srgbClr val="47A1AD">
              <a:alpha val="5787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Inter"/>
                <a:ea typeface="Inter"/>
                <a:cs typeface="Inter"/>
                <a:sym typeface="Inter"/>
              </a:rPr>
              <a:t>B</a:t>
            </a:r>
            <a:endParaRPr sz="2200">
              <a:solidFill>
                <a:schemeClr val="lt2"/>
              </a:solidFill>
              <a:latin typeface="Inter"/>
              <a:ea typeface="Inter"/>
              <a:cs typeface="Inter"/>
              <a:sym typeface="Inter"/>
            </a:endParaRPr>
          </a:p>
        </p:txBody>
      </p:sp>
      <p:sp>
        <p:nvSpPr>
          <p:cNvPr id="363" name="Google Shape;363;p30"/>
          <p:cNvSpPr/>
          <p:nvPr/>
        </p:nvSpPr>
        <p:spPr>
          <a:xfrm>
            <a:off x="261097" y="3210524"/>
            <a:ext cx="2473500" cy="1257000"/>
          </a:xfrm>
          <a:prstGeom prst="ellipse">
            <a:avLst/>
          </a:prstGeom>
          <a:solidFill>
            <a:srgbClr val="47A1AD">
              <a:alpha val="5787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Inter"/>
                <a:ea typeface="Inter"/>
                <a:cs typeface="Inter"/>
                <a:sym typeface="Inter"/>
              </a:rPr>
              <a:t>B</a:t>
            </a:r>
            <a:endParaRPr sz="2200">
              <a:solidFill>
                <a:schemeClr val="lt2"/>
              </a:solidFill>
              <a:latin typeface="Inter"/>
              <a:ea typeface="Inter"/>
              <a:cs typeface="Inter"/>
              <a:sym typeface="Inter"/>
            </a:endParaRPr>
          </a:p>
        </p:txBody>
      </p:sp>
      <p:cxnSp>
        <p:nvCxnSpPr>
          <p:cNvPr id="364" name="Google Shape;364;p30"/>
          <p:cNvCxnSpPr>
            <a:stCxn id="358" idx="7"/>
            <a:endCxn id="360" idx="0"/>
          </p:cNvCxnSpPr>
          <p:nvPr/>
        </p:nvCxnSpPr>
        <p:spPr>
          <a:xfrm rot="-5400000">
            <a:off x="5453848" y="1447682"/>
            <a:ext cx="819600" cy="539700"/>
          </a:xfrm>
          <a:prstGeom prst="curvedConnector2">
            <a:avLst/>
          </a:prstGeom>
          <a:noFill/>
          <a:ln cap="flat" cmpd="sng" w="9525">
            <a:solidFill>
              <a:schemeClr val="dk2"/>
            </a:solidFill>
            <a:prstDash val="solid"/>
            <a:round/>
            <a:headEnd len="med" w="med" type="none"/>
            <a:tailEnd len="med" w="med" type="none"/>
          </a:ln>
        </p:spPr>
      </p:cxnSp>
      <p:sp>
        <p:nvSpPr>
          <p:cNvPr id="365" name="Google Shape;365;p30"/>
          <p:cNvSpPr txBox="1"/>
          <p:nvPr/>
        </p:nvSpPr>
        <p:spPr>
          <a:xfrm rot="5399145">
            <a:off x="2235938" y="1291515"/>
            <a:ext cx="1206900" cy="4002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Inter"/>
                <a:ea typeface="Inter"/>
                <a:cs typeface="Inter"/>
                <a:sym typeface="Inter"/>
              </a:rPr>
              <a:t>Partnership</a:t>
            </a:r>
            <a:endParaRPr>
              <a:solidFill>
                <a:schemeClr val="lt2"/>
              </a:solidFill>
              <a:latin typeface="Inter"/>
              <a:ea typeface="Inter"/>
              <a:cs typeface="Inter"/>
              <a:sym typeface="Inter"/>
            </a:endParaRPr>
          </a:p>
        </p:txBody>
      </p:sp>
      <p:cxnSp>
        <p:nvCxnSpPr>
          <p:cNvPr id="366" name="Google Shape;366;p30"/>
          <p:cNvCxnSpPr>
            <a:stCxn id="365" idx="0"/>
            <a:endCxn id="358" idx="0"/>
          </p:cNvCxnSpPr>
          <p:nvPr/>
        </p:nvCxnSpPr>
        <p:spPr>
          <a:xfrm>
            <a:off x="3039488" y="1491615"/>
            <a:ext cx="1679700" cy="451500"/>
          </a:xfrm>
          <a:prstGeom prst="curvedConnector2">
            <a:avLst/>
          </a:prstGeom>
          <a:noFill/>
          <a:ln cap="flat" cmpd="sng" w="9525">
            <a:solidFill>
              <a:schemeClr val="dk2"/>
            </a:solidFill>
            <a:prstDash val="solid"/>
            <a:round/>
            <a:headEnd len="med" w="med" type="none"/>
            <a:tailEnd len="med" w="med" type="none"/>
          </a:ln>
        </p:spPr>
      </p:cxnSp>
      <p:sp>
        <p:nvSpPr>
          <p:cNvPr id="367" name="Google Shape;367;p30"/>
          <p:cNvSpPr txBox="1"/>
          <p:nvPr/>
        </p:nvSpPr>
        <p:spPr>
          <a:xfrm rot="-5400855">
            <a:off x="5599732" y="3837972"/>
            <a:ext cx="1206900" cy="4002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Inter"/>
                <a:ea typeface="Inter"/>
                <a:cs typeface="Inter"/>
                <a:sym typeface="Inter"/>
              </a:rPr>
              <a:t>Partnership</a:t>
            </a:r>
            <a:endParaRPr>
              <a:solidFill>
                <a:schemeClr val="lt2"/>
              </a:solidFill>
              <a:latin typeface="Inter"/>
              <a:ea typeface="Inter"/>
              <a:cs typeface="Inter"/>
              <a:sym typeface="Inter"/>
            </a:endParaRPr>
          </a:p>
        </p:txBody>
      </p:sp>
      <p:cxnSp>
        <p:nvCxnSpPr>
          <p:cNvPr id="368" name="Google Shape;368;p30"/>
          <p:cNvCxnSpPr>
            <a:stCxn id="358" idx="4"/>
            <a:endCxn id="367" idx="0"/>
          </p:cNvCxnSpPr>
          <p:nvPr/>
        </p:nvCxnSpPr>
        <p:spPr>
          <a:xfrm flipH="1" rot="-5400000">
            <a:off x="4942184" y="2977349"/>
            <a:ext cx="837900" cy="1283700"/>
          </a:xfrm>
          <a:prstGeom prst="curvedConnector2">
            <a:avLst/>
          </a:prstGeom>
          <a:noFill/>
          <a:ln cap="flat" cmpd="sng" w="9525">
            <a:solidFill>
              <a:schemeClr val="dk2"/>
            </a:solidFill>
            <a:prstDash val="solid"/>
            <a:round/>
            <a:headEnd len="med" w="med" type="none"/>
            <a:tailEnd len="med" w="med" type="none"/>
          </a:ln>
        </p:spPr>
      </p:cxnSp>
      <p:sp>
        <p:nvSpPr>
          <p:cNvPr id="369" name="Google Shape;369;p30"/>
          <p:cNvSpPr txBox="1"/>
          <p:nvPr/>
        </p:nvSpPr>
        <p:spPr>
          <a:xfrm rot="5400854">
            <a:off x="2173154" y="3701163"/>
            <a:ext cx="1207200" cy="4002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Inter"/>
                <a:ea typeface="Inter"/>
                <a:cs typeface="Inter"/>
                <a:sym typeface="Inter"/>
              </a:rPr>
              <a:t>Partnership</a:t>
            </a:r>
            <a:endParaRPr>
              <a:solidFill>
                <a:schemeClr val="lt2"/>
              </a:solidFill>
              <a:latin typeface="Inter"/>
              <a:ea typeface="Inter"/>
              <a:cs typeface="Inter"/>
              <a:sym typeface="Inter"/>
            </a:endParaRPr>
          </a:p>
        </p:txBody>
      </p:sp>
      <p:cxnSp>
        <p:nvCxnSpPr>
          <p:cNvPr id="370" name="Google Shape;370;p30"/>
          <p:cNvCxnSpPr>
            <a:stCxn id="369" idx="0"/>
            <a:endCxn id="358" idx="3"/>
          </p:cNvCxnSpPr>
          <p:nvPr/>
        </p:nvCxnSpPr>
        <p:spPr>
          <a:xfrm flipH="1" rot="10800000">
            <a:off x="2976854" y="3016263"/>
            <a:ext cx="867900" cy="885000"/>
          </a:xfrm>
          <a:prstGeom prst="curved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74" name="Shape 374"/>
        <p:cNvGrpSpPr/>
        <p:nvPr/>
      </p:nvGrpSpPr>
      <p:grpSpPr>
        <a:xfrm>
          <a:off x="0" y="0"/>
          <a:ext cx="0" cy="0"/>
          <a:chOff x="0" y="0"/>
          <a:chExt cx="0" cy="0"/>
        </a:xfrm>
      </p:grpSpPr>
      <p:sp>
        <p:nvSpPr>
          <p:cNvPr id="375" name="Google Shape;375;p31"/>
          <p:cNvSpPr txBox="1"/>
          <p:nvPr>
            <p:ph type="title"/>
          </p:nvPr>
        </p:nvSpPr>
        <p:spPr>
          <a:xfrm>
            <a:off x="369000" y="23715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2"/>
                </a:solidFill>
              </a:rPr>
              <a:t>Scenario 7</a:t>
            </a:r>
            <a:endParaRPr>
              <a:solidFill>
                <a:schemeClr val="lt2"/>
              </a:solidFill>
            </a:endParaRPr>
          </a:p>
        </p:txBody>
      </p:sp>
      <p:sp>
        <p:nvSpPr>
          <p:cNvPr id="376" name="Google Shape;37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377" name="Google Shape;377;p31"/>
          <p:cNvCxnSpPr>
            <a:stCxn id="378" idx="6"/>
            <a:endCxn id="379" idx="2"/>
          </p:cNvCxnSpPr>
          <p:nvPr/>
        </p:nvCxnSpPr>
        <p:spPr>
          <a:xfrm flipH="1" rot="10800000">
            <a:off x="2622284" y="1082099"/>
            <a:ext cx="2436600" cy="433500"/>
          </a:xfrm>
          <a:prstGeom prst="curvedConnector3">
            <a:avLst>
              <a:gd fmla="val 50002" name="adj1"/>
            </a:avLst>
          </a:prstGeom>
          <a:noFill/>
          <a:ln cap="flat" cmpd="sng" w="9525">
            <a:solidFill>
              <a:schemeClr val="dk2"/>
            </a:solidFill>
            <a:prstDash val="solid"/>
            <a:round/>
            <a:headEnd len="med" w="med" type="none"/>
            <a:tailEnd len="med" w="med" type="none"/>
          </a:ln>
        </p:spPr>
      </p:cxnSp>
      <p:sp>
        <p:nvSpPr>
          <p:cNvPr id="378" name="Google Shape;378;p31"/>
          <p:cNvSpPr/>
          <p:nvPr/>
        </p:nvSpPr>
        <p:spPr>
          <a:xfrm>
            <a:off x="148784" y="887099"/>
            <a:ext cx="2473500" cy="1257000"/>
          </a:xfrm>
          <a:prstGeom prst="ellipse">
            <a:avLst/>
          </a:prstGeom>
          <a:solidFill>
            <a:srgbClr val="6B9E78">
              <a:alpha val="44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Inter"/>
                <a:ea typeface="Inter"/>
                <a:cs typeface="Inter"/>
                <a:sym typeface="Inter"/>
              </a:rPr>
              <a:t>A</a:t>
            </a:r>
            <a:endParaRPr sz="2200">
              <a:solidFill>
                <a:schemeClr val="lt2"/>
              </a:solidFill>
              <a:latin typeface="Inter"/>
              <a:ea typeface="Inter"/>
              <a:cs typeface="Inter"/>
              <a:sym typeface="Inter"/>
            </a:endParaRPr>
          </a:p>
        </p:txBody>
      </p:sp>
      <p:sp>
        <p:nvSpPr>
          <p:cNvPr id="379" name="Google Shape;379;p31"/>
          <p:cNvSpPr/>
          <p:nvPr/>
        </p:nvSpPr>
        <p:spPr>
          <a:xfrm>
            <a:off x="5058972" y="453699"/>
            <a:ext cx="2473500" cy="1257000"/>
          </a:xfrm>
          <a:prstGeom prst="ellipse">
            <a:avLst/>
          </a:prstGeom>
          <a:solidFill>
            <a:srgbClr val="47A1AD">
              <a:alpha val="5787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Inter"/>
                <a:ea typeface="Inter"/>
                <a:cs typeface="Inter"/>
                <a:sym typeface="Inter"/>
              </a:rPr>
              <a:t>B</a:t>
            </a:r>
            <a:endParaRPr sz="2200">
              <a:solidFill>
                <a:schemeClr val="lt2"/>
              </a:solidFill>
              <a:latin typeface="Inter"/>
              <a:ea typeface="Inter"/>
              <a:cs typeface="Inter"/>
              <a:sym typeface="Inter"/>
            </a:endParaRPr>
          </a:p>
        </p:txBody>
      </p:sp>
      <p:sp>
        <p:nvSpPr>
          <p:cNvPr id="380" name="Google Shape;380;p31"/>
          <p:cNvSpPr txBox="1"/>
          <p:nvPr/>
        </p:nvSpPr>
        <p:spPr>
          <a:xfrm>
            <a:off x="4844338" y="384350"/>
            <a:ext cx="431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2"/>
                </a:solidFill>
                <a:latin typeface="Inter"/>
                <a:ea typeface="Inter"/>
                <a:cs typeface="Inter"/>
                <a:sym typeface="Inter"/>
              </a:rPr>
              <a:t>U</a:t>
            </a:r>
            <a:endParaRPr b="1" sz="800">
              <a:solidFill>
                <a:schemeClr val="lt2"/>
              </a:solidFill>
              <a:latin typeface="Inter"/>
              <a:ea typeface="Inter"/>
              <a:cs typeface="Inter"/>
              <a:sym typeface="Inter"/>
            </a:endParaRPr>
          </a:p>
        </p:txBody>
      </p:sp>
      <p:sp>
        <p:nvSpPr>
          <p:cNvPr id="381" name="Google Shape;381;p31"/>
          <p:cNvSpPr/>
          <p:nvPr/>
        </p:nvSpPr>
        <p:spPr>
          <a:xfrm>
            <a:off x="6301509" y="2907299"/>
            <a:ext cx="2473500" cy="1257000"/>
          </a:xfrm>
          <a:prstGeom prst="ellipse">
            <a:avLst/>
          </a:prstGeom>
          <a:solidFill>
            <a:srgbClr val="6B9E78">
              <a:alpha val="44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Inter"/>
                <a:ea typeface="Inter"/>
                <a:cs typeface="Inter"/>
                <a:sym typeface="Inter"/>
              </a:rPr>
              <a:t>c</a:t>
            </a:r>
            <a:endParaRPr sz="2200">
              <a:solidFill>
                <a:schemeClr val="lt2"/>
              </a:solidFill>
              <a:latin typeface="Inter"/>
              <a:ea typeface="Inter"/>
              <a:cs typeface="Inter"/>
              <a:sym typeface="Inter"/>
            </a:endParaRPr>
          </a:p>
        </p:txBody>
      </p:sp>
      <p:cxnSp>
        <p:nvCxnSpPr>
          <p:cNvPr id="382" name="Google Shape;382;p31"/>
          <p:cNvCxnSpPr>
            <a:stCxn id="383" idx="1"/>
          </p:cNvCxnSpPr>
          <p:nvPr/>
        </p:nvCxnSpPr>
        <p:spPr>
          <a:xfrm flipH="1" rot="-5400000">
            <a:off x="5636125" y="1172600"/>
            <a:ext cx="1170900" cy="2355000"/>
          </a:xfrm>
          <a:prstGeom prst="curvedConnector2">
            <a:avLst/>
          </a:prstGeom>
          <a:noFill/>
          <a:ln cap="flat" cmpd="sng" w="9525">
            <a:solidFill>
              <a:schemeClr val="dk2"/>
            </a:solidFill>
            <a:prstDash val="solid"/>
            <a:round/>
            <a:headEnd len="med" w="med" type="none"/>
            <a:tailEnd len="med" w="med" type="none"/>
          </a:ln>
        </p:spPr>
      </p:cxnSp>
      <p:sp>
        <p:nvSpPr>
          <p:cNvPr id="384" name="Google Shape;384;p31"/>
          <p:cNvSpPr/>
          <p:nvPr/>
        </p:nvSpPr>
        <p:spPr>
          <a:xfrm>
            <a:off x="854709" y="3259749"/>
            <a:ext cx="2473500" cy="1257000"/>
          </a:xfrm>
          <a:prstGeom prst="ellipse">
            <a:avLst/>
          </a:prstGeom>
          <a:solidFill>
            <a:srgbClr val="47A1AD">
              <a:alpha val="5787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Inter"/>
                <a:ea typeface="Inter"/>
                <a:cs typeface="Inter"/>
                <a:sym typeface="Inter"/>
              </a:rPr>
              <a:t>D</a:t>
            </a:r>
            <a:endParaRPr sz="2200">
              <a:solidFill>
                <a:schemeClr val="lt2"/>
              </a:solidFill>
              <a:latin typeface="Inter"/>
              <a:ea typeface="Inter"/>
              <a:cs typeface="Inter"/>
              <a:sym typeface="Inter"/>
            </a:endParaRPr>
          </a:p>
        </p:txBody>
      </p:sp>
      <p:sp>
        <p:nvSpPr>
          <p:cNvPr id="383" name="Google Shape;383;p31"/>
          <p:cNvSpPr txBox="1"/>
          <p:nvPr/>
        </p:nvSpPr>
        <p:spPr>
          <a:xfrm rot="-5400000">
            <a:off x="4492825" y="1013300"/>
            <a:ext cx="1102500" cy="4002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Inter"/>
                <a:ea typeface="Inter"/>
                <a:cs typeface="Inter"/>
                <a:sym typeface="Inter"/>
              </a:rPr>
              <a:t>OHS</a:t>
            </a:r>
            <a:endParaRPr>
              <a:solidFill>
                <a:schemeClr val="lt2"/>
              </a:solidFill>
              <a:latin typeface="Inter"/>
              <a:ea typeface="Inter"/>
              <a:cs typeface="Inter"/>
              <a:sym typeface="Inter"/>
            </a:endParaRPr>
          </a:p>
        </p:txBody>
      </p:sp>
      <p:sp>
        <p:nvSpPr>
          <p:cNvPr id="385" name="Google Shape;385;p31"/>
          <p:cNvSpPr txBox="1"/>
          <p:nvPr/>
        </p:nvSpPr>
        <p:spPr>
          <a:xfrm>
            <a:off x="2471438" y="1143750"/>
            <a:ext cx="431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2"/>
                </a:solidFill>
                <a:latin typeface="Inter"/>
                <a:ea typeface="Inter"/>
                <a:cs typeface="Inter"/>
                <a:sym typeface="Inter"/>
              </a:rPr>
              <a:t>D</a:t>
            </a:r>
            <a:endParaRPr b="1" sz="800">
              <a:solidFill>
                <a:schemeClr val="lt2"/>
              </a:solidFill>
              <a:latin typeface="Inter"/>
              <a:ea typeface="Inter"/>
              <a:cs typeface="Inter"/>
              <a:sym typeface="Inter"/>
            </a:endParaRPr>
          </a:p>
        </p:txBody>
      </p:sp>
      <p:sp>
        <p:nvSpPr>
          <p:cNvPr id="386" name="Google Shape;386;p31"/>
          <p:cNvSpPr txBox="1"/>
          <p:nvPr/>
        </p:nvSpPr>
        <p:spPr>
          <a:xfrm>
            <a:off x="6806613" y="2553300"/>
            <a:ext cx="431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2"/>
                </a:solidFill>
                <a:latin typeface="Inter"/>
                <a:ea typeface="Inter"/>
                <a:cs typeface="Inter"/>
                <a:sym typeface="Inter"/>
              </a:rPr>
              <a:t>D</a:t>
            </a:r>
            <a:endParaRPr b="1" sz="800">
              <a:solidFill>
                <a:schemeClr val="lt2"/>
              </a:solidFill>
              <a:latin typeface="Inter"/>
              <a:ea typeface="Inter"/>
              <a:cs typeface="Inter"/>
              <a:sym typeface="Inter"/>
            </a:endParaRPr>
          </a:p>
        </p:txBody>
      </p:sp>
      <p:sp>
        <p:nvSpPr>
          <p:cNvPr id="387" name="Google Shape;387;p31"/>
          <p:cNvSpPr txBox="1"/>
          <p:nvPr/>
        </p:nvSpPr>
        <p:spPr>
          <a:xfrm>
            <a:off x="2658788" y="3056775"/>
            <a:ext cx="431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2"/>
                </a:solidFill>
                <a:latin typeface="Inter"/>
                <a:ea typeface="Inter"/>
                <a:cs typeface="Inter"/>
                <a:sym typeface="Inter"/>
              </a:rPr>
              <a:t>D</a:t>
            </a:r>
            <a:endParaRPr b="1" sz="800">
              <a:solidFill>
                <a:schemeClr val="lt2"/>
              </a:solidFill>
              <a:latin typeface="Inter"/>
              <a:ea typeface="Inter"/>
              <a:cs typeface="Inter"/>
              <a:sym typeface="Inter"/>
            </a:endParaRPr>
          </a:p>
        </p:txBody>
      </p:sp>
      <p:cxnSp>
        <p:nvCxnSpPr>
          <p:cNvPr id="388" name="Google Shape;388;p31"/>
          <p:cNvCxnSpPr>
            <a:stCxn id="384" idx="7"/>
            <a:endCxn id="383" idx="1"/>
          </p:cNvCxnSpPr>
          <p:nvPr/>
        </p:nvCxnSpPr>
        <p:spPr>
          <a:xfrm rot="-5400000">
            <a:off x="3165473" y="1565232"/>
            <a:ext cx="1679100" cy="2078100"/>
          </a:xfrm>
          <a:prstGeom prst="curvedConnector3">
            <a:avLst>
              <a:gd fmla="val 55484" name="adj1"/>
            </a:avLst>
          </a:prstGeom>
          <a:noFill/>
          <a:ln cap="flat" cmpd="sng" w="9525">
            <a:solidFill>
              <a:schemeClr val="dk2"/>
            </a:solidFill>
            <a:prstDash val="solid"/>
            <a:round/>
            <a:headEnd len="med" w="med" type="none"/>
            <a:tailEnd len="med" w="med" type="none"/>
          </a:ln>
        </p:spPr>
      </p:cxnSp>
      <p:sp>
        <p:nvSpPr>
          <p:cNvPr id="389" name="Google Shape;389;p31"/>
          <p:cNvSpPr txBox="1"/>
          <p:nvPr/>
        </p:nvSpPr>
        <p:spPr>
          <a:xfrm>
            <a:off x="4612363" y="1764650"/>
            <a:ext cx="431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2"/>
                </a:solidFill>
                <a:latin typeface="Inter"/>
                <a:ea typeface="Inter"/>
                <a:cs typeface="Inter"/>
                <a:sym typeface="Inter"/>
              </a:rPr>
              <a:t>U</a:t>
            </a:r>
            <a:endParaRPr b="1" sz="800">
              <a:solidFill>
                <a:schemeClr val="lt2"/>
              </a:solidFill>
              <a:latin typeface="Inter"/>
              <a:ea typeface="Inter"/>
              <a:cs typeface="Inter"/>
              <a:sym typeface="Inter"/>
            </a:endParaRPr>
          </a:p>
        </p:txBody>
      </p:sp>
      <p:sp>
        <p:nvSpPr>
          <p:cNvPr id="390" name="Google Shape;390;p31"/>
          <p:cNvSpPr txBox="1"/>
          <p:nvPr/>
        </p:nvSpPr>
        <p:spPr>
          <a:xfrm>
            <a:off x="5058963" y="1764650"/>
            <a:ext cx="431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2"/>
                </a:solidFill>
                <a:latin typeface="Inter"/>
                <a:ea typeface="Inter"/>
                <a:cs typeface="Inter"/>
                <a:sym typeface="Inter"/>
              </a:rPr>
              <a:t>U</a:t>
            </a:r>
            <a:endParaRPr b="1" sz="800">
              <a:solidFill>
                <a:schemeClr val="lt2"/>
              </a:solidFill>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94" name="Shape 394"/>
        <p:cNvGrpSpPr/>
        <p:nvPr/>
      </p:nvGrpSpPr>
      <p:grpSpPr>
        <a:xfrm>
          <a:off x="0" y="0"/>
          <a:ext cx="0" cy="0"/>
          <a:chOff x="0" y="0"/>
          <a:chExt cx="0" cy="0"/>
        </a:xfrm>
      </p:grpSpPr>
      <p:sp>
        <p:nvSpPr>
          <p:cNvPr id="395" name="Google Shape;395;p32"/>
          <p:cNvSpPr/>
          <p:nvPr/>
        </p:nvSpPr>
        <p:spPr>
          <a:xfrm>
            <a:off x="699000" y="1356250"/>
            <a:ext cx="2801700" cy="3441600"/>
          </a:xfrm>
          <a:prstGeom prst="rect">
            <a:avLst/>
          </a:prstGeom>
          <a:noFill/>
          <a:ln cap="flat" cmpd="sng" w="2857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2"/>
          <p:cNvSpPr/>
          <p:nvPr/>
        </p:nvSpPr>
        <p:spPr>
          <a:xfrm>
            <a:off x="5690700" y="1356246"/>
            <a:ext cx="2754300" cy="3460800"/>
          </a:xfrm>
          <a:prstGeom prst="rect">
            <a:avLst/>
          </a:prstGeom>
          <a:noFill/>
          <a:ln cap="flat" cmpd="sng" w="2857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2"/>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2"/>
                </a:solidFill>
              </a:rPr>
              <a:t>Recap: </a:t>
            </a:r>
            <a:r>
              <a:rPr lang="en">
                <a:solidFill>
                  <a:schemeClr val="lt2"/>
                </a:solidFill>
              </a:rPr>
              <a:t>Communication patterns</a:t>
            </a:r>
            <a:endParaRPr>
              <a:solidFill>
                <a:schemeClr val="lt2"/>
              </a:solidFill>
            </a:endParaRPr>
          </a:p>
        </p:txBody>
      </p:sp>
      <p:sp>
        <p:nvSpPr>
          <p:cNvPr id="398" name="Google Shape;398;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399" name="Google Shape;399;p32"/>
          <p:cNvGrpSpPr/>
          <p:nvPr/>
        </p:nvGrpSpPr>
        <p:grpSpPr>
          <a:xfrm>
            <a:off x="899757" y="1621469"/>
            <a:ext cx="2400107" cy="733734"/>
            <a:chOff x="452656" y="1532688"/>
            <a:chExt cx="1639194" cy="702138"/>
          </a:xfrm>
        </p:grpSpPr>
        <p:grpSp>
          <p:nvGrpSpPr>
            <p:cNvPr id="400" name="Google Shape;400;p32"/>
            <p:cNvGrpSpPr/>
            <p:nvPr/>
          </p:nvGrpSpPr>
          <p:grpSpPr>
            <a:xfrm>
              <a:off x="452656" y="1532688"/>
              <a:ext cx="1611025" cy="396913"/>
              <a:chOff x="429800" y="1532688"/>
              <a:chExt cx="1611025" cy="396913"/>
            </a:xfrm>
          </p:grpSpPr>
          <p:sp>
            <p:nvSpPr>
              <p:cNvPr id="401" name="Google Shape;401;p32"/>
              <p:cNvSpPr/>
              <p:nvPr/>
            </p:nvSpPr>
            <p:spPr>
              <a:xfrm>
                <a:off x="429800" y="1536000"/>
                <a:ext cx="690600" cy="3936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A</a:t>
                </a:r>
                <a:endParaRPr>
                  <a:solidFill>
                    <a:schemeClr val="lt2"/>
                  </a:solidFill>
                </a:endParaRPr>
              </a:p>
            </p:txBody>
          </p:sp>
          <p:sp>
            <p:nvSpPr>
              <p:cNvPr id="402" name="Google Shape;402;p32"/>
              <p:cNvSpPr/>
              <p:nvPr/>
            </p:nvSpPr>
            <p:spPr>
              <a:xfrm>
                <a:off x="1350225" y="1536000"/>
                <a:ext cx="690600" cy="3936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B</a:t>
                </a:r>
                <a:endParaRPr>
                  <a:solidFill>
                    <a:schemeClr val="lt2"/>
                  </a:solidFill>
                </a:endParaRPr>
              </a:p>
            </p:txBody>
          </p:sp>
          <p:cxnSp>
            <p:nvCxnSpPr>
              <p:cNvPr id="403" name="Google Shape;403;p32"/>
              <p:cNvCxnSpPr>
                <a:stCxn id="401" idx="6"/>
                <a:endCxn id="402" idx="2"/>
              </p:cNvCxnSpPr>
              <p:nvPr/>
            </p:nvCxnSpPr>
            <p:spPr>
              <a:xfrm>
                <a:off x="1120400" y="1732800"/>
                <a:ext cx="229800" cy="0"/>
              </a:xfrm>
              <a:prstGeom prst="straightConnector1">
                <a:avLst/>
              </a:prstGeom>
              <a:noFill/>
              <a:ln cap="flat" cmpd="sng" w="9525">
                <a:solidFill>
                  <a:schemeClr val="dk2"/>
                </a:solidFill>
                <a:prstDash val="solid"/>
                <a:round/>
                <a:headEnd len="med" w="med" type="none"/>
                <a:tailEnd len="med" w="med" type="none"/>
              </a:ln>
            </p:spPr>
          </p:cxnSp>
          <p:sp>
            <p:nvSpPr>
              <p:cNvPr id="404" name="Google Shape;404;p32"/>
              <p:cNvSpPr txBox="1"/>
              <p:nvPr/>
            </p:nvSpPr>
            <p:spPr>
              <a:xfrm>
                <a:off x="1022450" y="1532688"/>
                <a:ext cx="425700" cy="38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0000"/>
                    </a:solidFill>
                    <a:latin typeface="Inter"/>
                    <a:ea typeface="Inter"/>
                    <a:cs typeface="Inter"/>
                    <a:sym typeface="Inter"/>
                  </a:rPr>
                  <a:t>X</a:t>
                </a:r>
                <a:endParaRPr>
                  <a:solidFill>
                    <a:srgbClr val="FF0000"/>
                  </a:solidFill>
                  <a:latin typeface="Inter"/>
                  <a:ea typeface="Inter"/>
                  <a:cs typeface="Inter"/>
                  <a:sym typeface="Inter"/>
                </a:endParaRPr>
              </a:p>
            </p:txBody>
          </p:sp>
        </p:grpSp>
        <p:sp>
          <p:nvSpPr>
            <p:cNvPr id="405" name="Google Shape;405;p32"/>
            <p:cNvSpPr txBox="1"/>
            <p:nvPr/>
          </p:nvSpPr>
          <p:spPr>
            <a:xfrm>
              <a:off x="480850" y="1954925"/>
              <a:ext cx="1611000" cy="27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lt2"/>
                  </a:solidFill>
                  <a:latin typeface="Inter"/>
                  <a:ea typeface="Inter"/>
                  <a:cs typeface="Inter"/>
                  <a:sym typeface="Inter"/>
                </a:rPr>
                <a:t>Separate Ways</a:t>
              </a:r>
              <a:endParaRPr b="1" sz="700">
                <a:solidFill>
                  <a:schemeClr val="lt2"/>
                </a:solidFill>
                <a:latin typeface="Inter"/>
                <a:ea typeface="Inter"/>
                <a:cs typeface="Inter"/>
                <a:sym typeface="Inter"/>
              </a:endParaRPr>
            </a:p>
          </p:txBody>
        </p:sp>
      </p:grpSp>
      <p:grpSp>
        <p:nvGrpSpPr>
          <p:cNvPr id="406" name="Google Shape;406;p32"/>
          <p:cNvGrpSpPr/>
          <p:nvPr/>
        </p:nvGrpSpPr>
        <p:grpSpPr>
          <a:xfrm>
            <a:off x="930715" y="2847329"/>
            <a:ext cx="2358826" cy="703814"/>
            <a:chOff x="473800" y="2599169"/>
            <a:chExt cx="1611000" cy="673506"/>
          </a:xfrm>
        </p:grpSpPr>
        <p:grpSp>
          <p:nvGrpSpPr>
            <p:cNvPr id="407" name="Google Shape;407;p32"/>
            <p:cNvGrpSpPr/>
            <p:nvPr/>
          </p:nvGrpSpPr>
          <p:grpSpPr>
            <a:xfrm>
              <a:off x="648181" y="2599169"/>
              <a:ext cx="1234075" cy="393600"/>
              <a:chOff x="659600" y="2301375"/>
              <a:chExt cx="1234075" cy="393600"/>
            </a:xfrm>
          </p:grpSpPr>
          <p:sp>
            <p:nvSpPr>
              <p:cNvPr id="408" name="Google Shape;408;p32"/>
              <p:cNvSpPr/>
              <p:nvPr/>
            </p:nvSpPr>
            <p:spPr>
              <a:xfrm>
                <a:off x="1203075" y="2301375"/>
                <a:ext cx="690600" cy="393600"/>
              </a:xfrm>
              <a:prstGeom prst="ellipse">
                <a:avLst/>
              </a:prstGeom>
              <a:solidFill>
                <a:srgbClr val="47A1AD">
                  <a:alpha val="490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B</a:t>
                </a:r>
                <a:endParaRPr>
                  <a:solidFill>
                    <a:schemeClr val="lt2"/>
                  </a:solidFill>
                </a:endParaRPr>
              </a:p>
            </p:txBody>
          </p:sp>
          <p:sp>
            <p:nvSpPr>
              <p:cNvPr id="409" name="Google Shape;409;p32"/>
              <p:cNvSpPr/>
              <p:nvPr/>
            </p:nvSpPr>
            <p:spPr>
              <a:xfrm>
                <a:off x="659600" y="2301375"/>
                <a:ext cx="690600" cy="393600"/>
              </a:xfrm>
              <a:prstGeom prst="ellipse">
                <a:avLst/>
              </a:prstGeom>
              <a:solidFill>
                <a:srgbClr val="6B9E78">
                  <a:alpha val="452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A</a:t>
                </a:r>
                <a:endParaRPr>
                  <a:solidFill>
                    <a:schemeClr val="lt2"/>
                  </a:solidFill>
                </a:endParaRPr>
              </a:p>
            </p:txBody>
          </p:sp>
          <p:sp>
            <p:nvSpPr>
              <p:cNvPr id="410" name="Google Shape;410;p32"/>
              <p:cNvSpPr/>
              <p:nvPr/>
            </p:nvSpPr>
            <p:spPr>
              <a:xfrm>
                <a:off x="1245475" y="2439075"/>
                <a:ext cx="71100" cy="1182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32"/>
            <p:cNvSpPr txBox="1"/>
            <p:nvPr/>
          </p:nvSpPr>
          <p:spPr>
            <a:xfrm>
              <a:off x="473800" y="2992775"/>
              <a:ext cx="1611000" cy="27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lt2"/>
                  </a:solidFill>
                  <a:latin typeface="Inter"/>
                  <a:ea typeface="Inter"/>
                  <a:cs typeface="Inter"/>
                  <a:sym typeface="Inter"/>
                </a:rPr>
                <a:t>Shared Kernel</a:t>
              </a:r>
              <a:endParaRPr b="1" sz="700">
                <a:solidFill>
                  <a:schemeClr val="lt2"/>
                </a:solidFill>
                <a:latin typeface="Inter"/>
                <a:ea typeface="Inter"/>
                <a:cs typeface="Inter"/>
                <a:sym typeface="Inter"/>
              </a:endParaRPr>
            </a:p>
          </p:txBody>
        </p:sp>
      </p:grpSp>
      <p:grpSp>
        <p:nvGrpSpPr>
          <p:cNvPr id="412" name="Google Shape;412;p32"/>
          <p:cNvGrpSpPr/>
          <p:nvPr/>
        </p:nvGrpSpPr>
        <p:grpSpPr>
          <a:xfrm>
            <a:off x="910079" y="4043269"/>
            <a:ext cx="2379462" cy="703808"/>
            <a:chOff x="459706" y="3335875"/>
            <a:chExt cx="1625094" cy="673500"/>
          </a:xfrm>
        </p:grpSpPr>
        <p:grpSp>
          <p:nvGrpSpPr>
            <p:cNvPr id="413" name="Google Shape;413;p32"/>
            <p:cNvGrpSpPr/>
            <p:nvPr/>
          </p:nvGrpSpPr>
          <p:grpSpPr>
            <a:xfrm>
              <a:off x="459706" y="3335875"/>
              <a:ext cx="1611025" cy="393600"/>
              <a:chOff x="475513" y="3012700"/>
              <a:chExt cx="1611025" cy="393600"/>
            </a:xfrm>
          </p:grpSpPr>
          <p:sp>
            <p:nvSpPr>
              <p:cNvPr id="414" name="Google Shape;414;p32"/>
              <p:cNvSpPr/>
              <p:nvPr/>
            </p:nvSpPr>
            <p:spPr>
              <a:xfrm>
                <a:off x="475513" y="3012700"/>
                <a:ext cx="690600" cy="3936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A</a:t>
                </a:r>
                <a:endParaRPr>
                  <a:solidFill>
                    <a:schemeClr val="lt2"/>
                  </a:solidFill>
                </a:endParaRPr>
              </a:p>
            </p:txBody>
          </p:sp>
          <p:sp>
            <p:nvSpPr>
              <p:cNvPr id="415" name="Google Shape;415;p32"/>
              <p:cNvSpPr/>
              <p:nvPr/>
            </p:nvSpPr>
            <p:spPr>
              <a:xfrm>
                <a:off x="1395938" y="3012700"/>
                <a:ext cx="690600" cy="3936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B</a:t>
                </a:r>
                <a:endParaRPr>
                  <a:solidFill>
                    <a:schemeClr val="lt2"/>
                  </a:solidFill>
                </a:endParaRPr>
              </a:p>
            </p:txBody>
          </p:sp>
          <p:cxnSp>
            <p:nvCxnSpPr>
              <p:cNvPr id="416" name="Google Shape;416;p32"/>
              <p:cNvCxnSpPr>
                <a:stCxn id="414" idx="6"/>
                <a:endCxn id="415" idx="2"/>
              </p:cNvCxnSpPr>
              <p:nvPr/>
            </p:nvCxnSpPr>
            <p:spPr>
              <a:xfrm>
                <a:off x="1166113" y="3209500"/>
                <a:ext cx="229800" cy="0"/>
              </a:xfrm>
              <a:prstGeom prst="straightConnector1">
                <a:avLst/>
              </a:prstGeom>
              <a:noFill/>
              <a:ln cap="flat" cmpd="sng" w="9525">
                <a:solidFill>
                  <a:schemeClr val="dk2"/>
                </a:solidFill>
                <a:prstDash val="solid"/>
                <a:round/>
                <a:headEnd len="med" w="med" type="none"/>
                <a:tailEnd len="med" w="med" type="none"/>
              </a:ln>
            </p:spPr>
          </p:cxnSp>
        </p:grpSp>
        <p:sp>
          <p:nvSpPr>
            <p:cNvPr id="417" name="Google Shape;417;p32"/>
            <p:cNvSpPr txBox="1"/>
            <p:nvPr/>
          </p:nvSpPr>
          <p:spPr>
            <a:xfrm>
              <a:off x="473800" y="3729475"/>
              <a:ext cx="1611000" cy="27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lt2"/>
                  </a:solidFill>
                  <a:latin typeface="Inter"/>
                  <a:ea typeface="Inter"/>
                  <a:cs typeface="Inter"/>
                  <a:sym typeface="Inter"/>
                </a:rPr>
                <a:t>Partnership</a:t>
              </a:r>
              <a:endParaRPr b="1" sz="700">
                <a:solidFill>
                  <a:schemeClr val="lt2"/>
                </a:solidFill>
                <a:latin typeface="Inter"/>
                <a:ea typeface="Inter"/>
                <a:cs typeface="Inter"/>
                <a:sym typeface="Inter"/>
              </a:endParaRPr>
            </a:p>
          </p:txBody>
        </p:sp>
      </p:grpSp>
      <p:grpSp>
        <p:nvGrpSpPr>
          <p:cNvPr id="418" name="Google Shape;418;p32"/>
          <p:cNvGrpSpPr/>
          <p:nvPr/>
        </p:nvGrpSpPr>
        <p:grpSpPr>
          <a:xfrm>
            <a:off x="5908169" y="2875628"/>
            <a:ext cx="2319009" cy="725027"/>
            <a:chOff x="5626944" y="2857462"/>
            <a:chExt cx="2319009" cy="725027"/>
          </a:xfrm>
        </p:grpSpPr>
        <p:grpSp>
          <p:nvGrpSpPr>
            <p:cNvPr id="419" name="Google Shape;419;p32"/>
            <p:cNvGrpSpPr/>
            <p:nvPr/>
          </p:nvGrpSpPr>
          <p:grpSpPr>
            <a:xfrm>
              <a:off x="5626944" y="2857462"/>
              <a:ext cx="2114623" cy="432527"/>
              <a:chOff x="475513" y="3012700"/>
              <a:chExt cx="1469100" cy="393600"/>
            </a:xfrm>
          </p:grpSpPr>
          <p:sp>
            <p:nvSpPr>
              <p:cNvPr id="420" name="Google Shape;420;p32"/>
              <p:cNvSpPr/>
              <p:nvPr/>
            </p:nvSpPr>
            <p:spPr>
              <a:xfrm>
                <a:off x="475513" y="3012700"/>
                <a:ext cx="690600" cy="3936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A</a:t>
                </a:r>
                <a:endParaRPr>
                  <a:solidFill>
                    <a:schemeClr val="lt2"/>
                  </a:solidFill>
                </a:endParaRPr>
              </a:p>
            </p:txBody>
          </p:sp>
          <p:sp>
            <p:nvSpPr>
              <p:cNvPr id="421" name="Google Shape;421;p32"/>
              <p:cNvSpPr/>
              <p:nvPr/>
            </p:nvSpPr>
            <p:spPr>
              <a:xfrm>
                <a:off x="1395913" y="3071200"/>
                <a:ext cx="548700" cy="2766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B</a:t>
                </a:r>
                <a:endParaRPr>
                  <a:solidFill>
                    <a:schemeClr val="lt2"/>
                  </a:solidFill>
                </a:endParaRPr>
              </a:p>
            </p:txBody>
          </p:sp>
          <p:cxnSp>
            <p:nvCxnSpPr>
              <p:cNvPr id="422" name="Google Shape;422;p32"/>
              <p:cNvCxnSpPr>
                <a:stCxn id="420" idx="6"/>
                <a:endCxn id="421" idx="2"/>
              </p:cNvCxnSpPr>
              <p:nvPr/>
            </p:nvCxnSpPr>
            <p:spPr>
              <a:xfrm>
                <a:off x="1166113" y="3209500"/>
                <a:ext cx="229800" cy="0"/>
              </a:xfrm>
              <a:prstGeom prst="straightConnector1">
                <a:avLst/>
              </a:prstGeom>
              <a:noFill/>
              <a:ln cap="flat" cmpd="sng" w="9525">
                <a:solidFill>
                  <a:schemeClr val="dk2"/>
                </a:solidFill>
                <a:prstDash val="solid"/>
                <a:round/>
                <a:headEnd len="med" w="med" type="none"/>
                <a:tailEnd len="med" w="med" type="none"/>
              </a:ln>
            </p:spPr>
          </p:cxnSp>
        </p:grpSp>
        <p:sp>
          <p:nvSpPr>
            <p:cNvPr id="423" name="Google Shape;423;p32"/>
            <p:cNvSpPr txBox="1"/>
            <p:nvPr/>
          </p:nvSpPr>
          <p:spPr>
            <a:xfrm>
              <a:off x="5626953" y="3289989"/>
              <a:ext cx="23190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lt2"/>
                  </a:solidFill>
                  <a:latin typeface="Inter"/>
                  <a:ea typeface="Inter"/>
                  <a:cs typeface="Inter"/>
                  <a:sym typeface="Inter"/>
                </a:rPr>
                <a:t>Anti Corruption Layer</a:t>
              </a:r>
              <a:endParaRPr b="1" sz="700">
                <a:solidFill>
                  <a:schemeClr val="lt2"/>
                </a:solidFill>
                <a:latin typeface="Inter"/>
                <a:ea typeface="Inter"/>
                <a:cs typeface="Inter"/>
                <a:sym typeface="Inter"/>
              </a:endParaRPr>
            </a:p>
          </p:txBody>
        </p:sp>
        <p:sp>
          <p:nvSpPr>
            <p:cNvPr id="424" name="Google Shape;424;p32"/>
            <p:cNvSpPr txBox="1"/>
            <p:nvPr/>
          </p:nvSpPr>
          <p:spPr>
            <a:xfrm>
              <a:off x="6843803" y="2913011"/>
              <a:ext cx="612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latin typeface="Inter"/>
                  <a:ea typeface="Inter"/>
                  <a:cs typeface="Inter"/>
                  <a:sym typeface="Inter"/>
                </a:rPr>
                <a:t>D</a:t>
              </a:r>
              <a:endParaRPr b="1" sz="700">
                <a:latin typeface="Inter"/>
                <a:ea typeface="Inter"/>
                <a:cs typeface="Inter"/>
                <a:sym typeface="Inter"/>
              </a:endParaRPr>
            </a:p>
          </p:txBody>
        </p:sp>
        <p:sp>
          <p:nvSpPr>
            <p:cNvPr id="425" name="Google Shape;425;p32"/>
            <p:cNvSpPr txBox="1"/>
            <p:nvPr/>
          </p:nvSpPr>
          <p:spPr>
            <a:xfrm rot="5400000">
              <a:off x="6776049" y="2974383"/>
              <a:ext cx="334200" cy="198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
                  <a:solidFill>
                    <a:schemeClr val="lt2"/>
                  </a:solidFill>
                  <a:latin typeface="Inter"/>
                  <a:ea typeface="Inter"/>
                  <a:cs typeface="Inter"/>
                  <a:sym typeface="Inter"/>
                </a:rPr>
                <a:t>ACL</a:t>
              </a:r>
              <a:endParaRPr b="1" sz="500">
                <a:solidFill>
                  <a:schemeClr val="lt2"/>
                </a:solidFill>
                <a:latin typeface="Inter"/>
                <a:ea typeface="Inter"/>
                <a:cs typeface="Inter"/>
                <a:sym typeface="Inter"/>
              </a:endParaRPr>
            </a:p>
          </p:txBody>
        </p:sp>
        <p:sp>
          <p:nvSpPr>
            <p:cNvPr id="426" name="Google Shape;426;p32"/>
            <p:cNvSpPr txBox="1"/>
            <p:nvPr/>
          </p:nvSpPr>
          <p:spPr>
            <a:xfrm>
              <a:off x="6231051" y="2913011"/>
              <a:ext cx="612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latin typeface="Inter"/>
                  <a:ea typeface="Inter"/>
                  <a:cs typeface="Inter"/>
                  <a:sym typeface="Inter"/>
                </a:rPr>
                <a:t>U</a:t>
              </a:r>
              <a:endParaRPr b="1" sz="700">
                <a:latin typeface="Inter"/>
                <a:ea typeface="Inter"/>
                <a:cs typeface="Inter"/>
                <a:sym typeface="Inter"/>
              </a:endParaRPr>
            </a:p>
          </p:txBody>
        </p:sp>
      </p:grpSp>
      <p:grpSp>
        <p:nvGrpSpPr>
          <p:cNvPr id="427" name="Google Shape;427;p32"/>
          <p:cNvGrpSpPr/>
          <p:nvPr/>
        </p:nvGrpSpPr>
        <p:grpSpPr>
          <a:xfrm>
            <a:off x="5908173" y="1621469"/>
            <a:ext cx="2319009" cy="832727"/>
            <a:chOff x="5626948" y="1572594"/>
            <a:chExt cx="2319009" cy="832727"/>
          </a:xfrm>
        </p:grpSpPr>
        <p:grpSp>
          <p:nvGrpSpPr>
            <p:cNvPr id="428" name="Google Shape;428;p32"/>
            <p:cNvGrpSpPr/>
            <p:nvPr/>
          </p:nvGrpSpPr>
          <p:grpSpPr>
            <a:xfrm>
              <a:off x="5626948" y="1572594"/>
              <a:ext cx="2073690" cy="432527"/>
              <a:chOff x="475513" y="3012700"/>
              <a:chExt cx="1440663" cy="393600"/>
            </a:xfrm>
          </p:grpSpPr>
          <p:sp>
            <p:nvSpPr>
              <p:cNvPr id="429" name="Google Shape;429;p32"/>
              <p:cNvSpPr/>
              <p:nvPr/>
            </p:nvSpPr>
            <p:spPr>
              <a:xfrm>
                <a:off x="475513" y="3012700"/>
                <a:ext cx="690600" cy="3936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A</a:t>
                </a:r>
                <a:endParaRPr>
                  <a:solidFill>
                    <a:schemeClr val="lt2"/>
                  </a:solidFill>
                </a:endParaRPr>
              </a:p>
            </p:txBody>
          </p:sp>
          <p:sp>
            <p:nvSpPr>
              <p:cNvPr id="430" name="Google Shape;430;p32"/>
              <p:cNvSpPr/>
              <p:nvPr/>
            </p:nvSpPr>
            <p:spPr>
              <a:xfrm>
                <a:off x="1401075" y="3071200"/>
                <a:ext cx="515100" cy="2766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B</a:t>
                </a:r>
                <a:endParaRPr>
                  <a:solidFill>
                    <a:schemeClr val="lt2"/>
                  </a:solidFill>
                </a:endParaRPr>
              </a:p>
            </p:txBody>
          </p:sp>
          <p:cxnSp>
            <p:nvCxnSpPr>
              <p:cNvPr id="431" name="Google Shape;431;p32"/>
              <p:cNvCxnSpPr>
                <a:stCxn id="429" idx="6"/>
                <a:endCxn id="430" idx="2"/>
              </p:cNvCxnSpPr>
              <p:nvPr/>
            </p:nvCxnSpPr>
            <p:spPr>
              <a:xfrm>
                <a:off x="1166113" y="3209500"/>
                <a:ext cx="234900" cy="0"/>
              </a:xfrm>
              <a:prstGeom prst="straightConnector1">
                <a:avLst/>
              </a:prstGeom>
              <a:noFill/>
              <a:ln cap="flat" cmpd="sng" w="9525">
                <a:solidFill>
                  <a:schemeClr val="dk2"/>
                </a:solidFill>
                <a:prstDash val="solid"/>
                <a:round/>
                <a:headEnd len="med" w="med" type="none"/>
                <a:tailEnd len="med" w="med" type="none"/>
              </a:ln>
            </p:spPr>
          </p:cxnSp>
        </p:grpSp>
        <p:sp>
          <p:nvSpPr>
            <p:cNvPr id="432" name="Google Shape;432;p32"/>
            <p:cNvSpPr txBox="1"/>
            <p:nvPr/>
          </p:nvSpPr>
          <p:spPr>
            <a:xfrm>
              <a:off x="5626957" y="2005121"/>
              <a:ext cx="231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lt2"/>
                  </a:solidFill>
                  <a:latin typeface="Inter"/>
                  <a:ea typeface="Inter"/>
                  <a:cs typeface="Inter"/>
                  <a:sym typeface="Inter"/>
                </a:rPr>
                <a:t>Open Host Service</a:t>
              </a:r>
              <a:endParaRPr b="1" sz="700">
                <a:solidFill>
                  <a:schemeClr val="lt2"/>
                </a:solidFill>
                <a:latin typeface="Inter"/>
                <a:ea typeface="Inter"/>
                <a:cs typeface="Inter"/>
                <a:sym typeface="Inter"/>
              </a:endParaRPr>
            </a:p>
            <a:p>
              <a:pPr indent="0" lvl="0" marL="0" rtl="0" algn="ctr">
                <a:spcBef>
                  <a:spcPts val="0"/>
                </a:spcBef>
                <a:spcAft>
                  <a:spcPts val="0"/>
                </a:spcAft>
                <a:buNone/>
              </a:pPr>
              <a:r>
                <a:rPr b="1" lang="en" sz="700">
                  <a:solidFill>
                    <a:schemeClr val="lt2"/>
                  </a:solidFill>
                  <a:latin typeface="Inter"/>
                  <a:ea typeface="Inter"/>
                  <a:cs typeface="Inter"/>
                  <a:sym typeface="Inter"/>
                </a:rPr>
                <a:t>Published Language</a:t>
              </a:r>
              <a:endParaRPr b="1" sz="700">
                <a:solidFill>
                  <a:schemeClr val="lt2"/>
                </a:solidFill>
                <a:latin typeface="Inter"/>
                <a:ea typeface="Inter"/>
                <a:cs typeface="Inter"/>
                <a:sym typeface="Inter"/>
              </a:endParaRPr>
            </a:p>
          </p:txBody>
        </p:sp>
        <p:sp>
          <p:nvSpPr>
            <p:cNvPr id="433" name="Google Shape;433;p32"/>
            <p:cNvSpPr txBox="1"/>
            <p:nvPr/>
          </p:nvSpPr>
          <p:spPr>
            <a:xfrm rot="5400000">
              <a:off x="6376908" y="1689515"/>
              <a:ext cx="334200" cy="198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
                  <a:solidFill>
                    <a:schemeClr val="lt2"/>
                  </a:solidFill>
                  <a:latin typeface="Inter"/>
                  <a:ea typeface="Inter"/>
                  <a:cs typeface="Inter"/>
                  <a:sym typeface="Inter"/>
                </a:rPr>
                <a:t>OHS</a:t>
              </a:r>
              <a:endParaRPr b="1" sz="500">
                <a:solidFill>
                  <a:schemeClr val="lt2"/>
                </a:solidFill>
                <a:latin typeface="Inter"/>
                <a:ea typeface="Inter"/>
                <a:cs typeface="Inter"/>
                <a:sym typeface="Inter"/>
              </a:endParaRPr>
            </a:p>
          </p:txBody>
        </p:sp>
        <p:sp>
          <p:nvSpPr>
            <p:cNvPr id="434" name="Google Shape;434;p32"/>
            <p:cNvSpPr txBox="1"/>
            <p:nvPr/>
          </p:nvSpPr>
          <p:spPr>
            <a:xfrm rot="5400000">
              <a:off x="6682764" y="1815765"/>
              <a:ext cx="134700" cy="145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300">
                <a:solidFill>
                  <a:schemeClr val="lt2"/>
                </a:solidFill>
                <a:latin typeface="Inter"/>
                <a:ea typeface="Inter"/>
                <a:cs typeface="Inter"/>
                <a:sym typeface="Inter"/>
              </a:endParaRPr>
            </a:p>
          </p:txBody>
        </p:sp>
        <p:sp>
          <p:nvSpPr>
            <p:cNvPr id="435" name="Google Shape;435;p32"/>
            <p:cNvSpPr txBox="1"/>
            <p:nvPr/>
          </p:nvSpPr>
          <p:spPr>
            <a:xfrm>
              <a:off x="6064439" y="1634572"/>
              <a:ext cx="612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latin typeface="Inter"/>
                  <a:ea typeface="Inter"/>
                  <a:cs typeface="Inter"/>
                  <a:sym typeface="Inter"/>
                </a:rPr>
                <a:t>U</a:t>
              </a:r>
              <a:endParaRPr b="1" sz="700">
                <a:latin typeface="Inter"/>
                <a:ea typeface="Inter"/>
                <a:cs typeface="Inter"/>
                <a:sym typeface="Inter"/>
              </a:endParaRPr>
            </a:p>
          </p:txBody>
        </p:sp>
        <p:sp>
          <p:nvSpPr>
            <p:cNvPr id="436" name="Google Shape;436;p32"/>
            <p:cNvSpPr txBox="1"/>
            <p:nvPr/>
          </p:nvSpPr>
          <p:spPr>
            <a:xfrm rot="5400000">
              <a:off x="6546560" y="1767125"/>
              <a:ext cx="4071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
                  <a:solidFill>
                    <a:schemeClr val="lt2"/>
                  </a:solidFill>
                  <a:latin typeface="Inter"/>
                  <a:ea typeface="Inter"/>
                  <a:cs typeface="Inter"/>
                  <a:sym typeface="Inter"/>
                </a:rPr>
                <a:t>PL</a:t>
              </a:r>
              <a:endParaRPr b="1" sz="500">
                <a:solidFill>
                  <a:schemeClr val="lt2"/>
                </a:solidFill>
                <a:latin typeface="Inter"/>
                <a:ea typeface="Inter"/>
                <a:cs typeface="Inter"/>
                <a:sym typeface="Inter"/>
              </a:endParaRPr>
            </a:p>
          </p:txBody>
        </p:sp>
        <p:sp>
          <p:nvSpPr>
            <p:cNvPr id="437" name="Google Shape;437;p32"/>
            <p:cNvSpPr txBox="1"/>
            <p:nvPr/>
          </p:nvSpPr>
          <p:spPr>
            <a:xfrm>
              <a:off x="6786412" y="1634572"/>
              <a:ext cx="612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latin typeface="Inter"/>
                  <a:ea typeface="Inter"/>
                  <a:cs typeface="Inter"/>
                  <a:sym typeface="Inter"/>
                </a:rPr>
                <a:t>D</a:t>
              </a:r>
              <a:endParaRPr b="1" sz="700">
                <a:latin typeface="Inter"/>
                <a:ea typeface="Inter"/>
                <a:cs typeface="Inter"/>
                <a:sym typeface="Inter"/>
              </a:endParaRPr>
            </a:p>
          </p:txBody>
        </p:sp>
      </p:grpSp>
      <p:grpSp>
        <p:nvGrpSpPr>
          <p:cNvPr id="438" name="Google Shape;438;p32"/>
          <p:cNvGrpSpPr/>
          <p:nvPr/>
        </p:nvGrpSpPr>
        <p:grpSpPr>
          <a:xfrm>
            <a:off x="5908316" y="4021985"/>
            <a:ext cx="2318740" cy="725091"/>
            <a:chOff x="5627091" y="4023979"/>
            <a:chExt cx="2318740" cy="725091"/>
          </a:xfrm>
        </p:grpSpPr>
        <p:grpSp>
          <p:nvGrpSpPr>
            <p:cNvPr id="439" name="Google Shape;439;p32"/>
            <p:cNvGrpSpPr/>
            <p:nvPr/>
          </p:nvGrpSpPr>
          <p:grpSpPr>
            <a:xfrm>
              <a:off x="5627091" y="4023979"/>
              <a:ext cx="2133767" cy="432527"/>
              <a:chOff x="475513" y="3012700"/>
              <a:chExt cx="1482400" cy="393600"/>
            </a:xfrm>
          </p:grpSpPr>
          <p:sp>
            <p:nvSpPr>
              <p:cNvPr id="440" name="Google Shape;440;p32"/>
              <p:cNvSpPr/>
              <p:nvPr/>
            </p:nvSpPr>
            <p:spPr>
              <a:xfrm>
                <a:off x="475513" y="3012700"/>
                <a:ext cx="690600" cy="3936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A</a:t>
                </a:r>
                <a:endParaRPr>
                  <a:solidFill>
                    <a:schemeClr val="lt2"/>
                  </a:solidFill>
                </a:endParaRPr>
              </a:p>
            </p:txBody>
          </p:sp>
          <p:sp>
            <p:nvSpPr>
              <p:cNvPr id="441" name="Google Shape;441;p32"/>
              <p:cNvSpPr/>
              <p:nvPr/>
            </p:nvSpPr>
            <p:spPr>
              <a:xfrm>
                <a:off x="1409213" y="3071200"/>
                <a:ext cx="548700" cy="2766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B</a:t>
                </a:r>
                <a:endParaRPr>
                  <a:solidFill>
                    <a:schemeClr val="lt2"/>
                  </a:solidFill>
                </a:endParaRPr>
              </a:p>
            </p:txBody>
          </p:sp>
          <p:cxnSp>
            <p:nvCxnSpPr>
              <p:cNvPr id="442" name="Google Shape;442;p32"/>
              <p:cNvCxnSpPr>
                <a:stCxn id="440" idx="6"/>
                <a:endCxn id="441" idx="2"/>
              </p:cNvCxnSpPr>
              <p:nvPr/>
            </p:nvCxnSpPr>
            <p:spPr>
              <a:xfrm>
                <a:off x="1166113" y="3209500"/>
                <a:ext cx="243000" cy="0"/>
              </a:xfrm>
              <a:prstGeom prst="straightConnector1">
                <a:avLst/>
              </a:prstGeom>
              <a:noFill/>
              <a:ln cap="flat" cmpd="sng" w="9525">
                <a:solidFill>
                  <a:schemeClr val="dk2"/>
                </a:solidFill>
                <a:prstDash val="solid"/>
                <a:round/>
                <a:headEnd len="med" w="med" type="none"/>
                <a:tailEnd len="med" w="med" type="none"/>
              </a:ln>
            </p:spPr>
          </p:cxnSp>
        </p:grpSp>
        <p:sp>
          <p:nvSpPr>
            <p:cNvPr id="443" name="Google Shape;443;p32"/>
            <p:cNvSpPr txBox="1"/>
            <p:nvPr/>
          </p:nvSpPr>
          <p:spPr>
            <a:xfrm>
              <a:off x="5627131" y="4456570"/>
              <a:ext cx="23187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lt2"/>
                  </a:solidFill>
                  <a:latin typeface="Inter"/>
                  <a:ea typeface="Inter"/>
                  <a:cs typeface="Inter"/>
                  <a:sym typeface="Inter"/>
                </a:rPr>
                <a:t>Conformist</a:t>
              </a:r>
              <a:endParaRPr b="1" sz="700">
                <a:solidFill>
                  <a:schemeClr val="lt2"/>
                </a:solidFill>
                <a:latin typeface="Inter"/>
                <a:ea typeface="Inter"/>
                <a:cs typeface="Inter"/>
                <a:sym typeface="Inter"/>
              </a:endParaRPr>
            </a:p>
          </p:txBody>
        </p:sp>
        <p:sp>
          <p:nvSpPr>
            <p:cNvPr id="444" name="Google Shape;444;p32"/>
            <p:cNvSpPr txBox="1"/>
            <p:nvPr/>
          </p:nvSpPr>
          <p:spPr>
            <a:xfrm>
              <a:off x="6844042" y="4079586"/>
              <a:ext cx="612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latin typeface="Inter"/>
                  <a:ea typeface="Inter"/>
                  <a:cs typeface="Inter"/>
                  <a:sym typeface="Inter"/>
                </a:rPr>
                <a:t>D</a:t>
              </a:r>
              <a:endParaRPr b="1" sz="700">
                <a:latin typeface="Inter"/>
                <a:ea typeface="Inter"/>
                <a:cs typeface="Inter"/>
                <a:sym typeface="Inter"/>
              </a:endParaRPr>
            </a:p>
          </p:txBody>
        </p:sp>
        <p:sp>
          <p:nvSpPr>
            <p:cNvPr id="445" name="Google Shape;445;p32"/>
            <p:cNvSpPr txBox="1"/>
            <p:nvPr/>
          </p:nvSpPr>
          <p:spPr>
            <a:xfrm rot="5400000">
              <a:off x="6776292" y="4140957"/>
              <a:ext cx="334200" cy="198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lt2"/>
                  </a:solidFill>
                  <a:latin typeface="Inter"/>
                  <a:ea typeface="Inter"/>
                  <a:cs typeface="Inter"/>
                  <a:sym typeface="Inter"/>
                </a:rPr>
                <a:t>CF</a:t>
              </a:r>
              <a:endParaRPr b="1" sz="700">
                <a:solidFill>
                  <a:schemeClr val="lt2"/>
                </a:solidFill>
                <a:latin typeface="Inter"/>
                <a:ea typeface="Inter"/>
                <a:cs typeface="Inter"/>
                <a:sym typeface="Inter"/>
              </a:endParaRPr>
            </a:p>
          </p:txBody>
        </p:sp>
        <p:sp>
          <p:nvSpPr>
            <p:cNvPr id="446" name="Google Shape;446;p32"/>
            <p:cNvSpPr txBox="1"/>
            <p:nvPr/>
          </p:nvSpPr>
          <p:spPr>
            <a:xfrm>
              <a:off x="6173840" y="4079586"/>
              <a:ext cx="612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latin typeface="Inter"/>
                  <a:ea typeface="Inter"/>
                  <a:cs typeface="Inter"/>
                  <a:sym typeface="Inter"/>
                </a:rPr>
                <a:t>U</a:t>
              </a:r>
              <a:endParaRPr b="1" sz="700">
                <a:latin typeface="Inter"/>
                <a:ea typeface="Inter"/>
                <a:cs typeface="Inter"/>
                <a:sym typeface="Inter"/>
              </a:endParaRPr>
            </a:p>
          </p:txBody>
        </p:sp>
      </p:grpSp>
      <p:sp>
        <p:nvSpPr>
          <p:cNvPr id="447" name="Google Shape;447;p32"/>
          <p:cNvSpPr txBox="1"/>
          <p:nvPr/>
        </p:nvSpPr>
        <p:spPr>
          <a:xfrm>
            <a:off x="5974851" y="904975"/>
            <a:ext cx="2185800" cy="30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lt2"/>
                </a:solidFill>
                <a:latin typeface="Open Sans"/>
                <a:ea typeface="Open Sans"/>
                <a:cs typeface="Open Sans"/>
                <a:sym typeface="Open Sans"/>
              </a:rPr>
              <a:t>Asymmetric</a:t>
            </a:r>
            <a:endParaRPr sz="1300">
              <a:solidFill>
                <a:schemeClr val="lt2"/>
              </a:solidFill>
              <a:latin typeface="Open Sans"/>
              <a:ea typeface="Open Sans"/>
              <a:cs typeface="Open Sans"/>
              <a:sym typeface="Open Sans"/>
            </a:endParaRPr>
          </a:p>
        </p:txBody>
      </p:sp>
      <p:sp>
        <p:nvSpPr>
          <p:cNvPr id="448" name="Google Shape;448;p32"/>
          <p:cNvSpPr txBox="1"/>
          <p:nvPr/>
        </p:nvSpPr>
        <p:spPr>
          <a:xfrm>
            <a:off x="920384" y="904975"/>
            <a:ext cx="23589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lt2"/>
                </a:solidFill>
                <a:latin typeface="Open Sans"/>
                <a:ea typeface="Open Sans"/>
                <a:cs typeface="Open Sans"/>
                <a:sym typeface="Open Sans"/>
              </a:rPr>
              <a:t>Symmetric</a:t>
            </a:r>
            <a:endParaRPr sz="1300">
              <a:solidFill>
                <a:schemeClr val="lt2"/>
              </a:solidFill>
              <a:latin typeface="Open Sans"/>
              <a:ea typeface="Open Sans"/>
              <a:cs typeface="Open Sans"/>
              <a:sym typeface="Open Sans"/>
            </a:endParaRPr>
          </a:p>
        </p:txBody>
      </p:sp>
      <p:cxnSp>
        <p:nvCxnSpPr>
          <p:cNvPr id="449" name="Google Shape;449;p32"/>
          <p:cNvCxnSpPr/>
          <p:nvPr/>
        </p:nvCxnSpPr>
        <p:spPr>
          <a:xfrm>
            <a:off x="4499775" y="1070750"/>
            <a:ext cx="0" cy="3727200"/>
          </a:xfrm>
          <a:prstGeom prst="straightConnector1">
            <a:avLst/>
          </a:prstGeom>
          <a:noFill/>
          <a:ln cap="flat" cmpd="sng" w="28575">
            <a:solidFill>
              <a:srgbClr val="666666"/>
            </a:solidFill>
            <a:prstDash val="dot"/>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3"/>
          <p:cNvSpPr/>
          <p:nvPr/>
        </p:nvSpPr>
        <p:spPr>
          <a:xfrm>
            <a:off x="0" y="2571750"/>
            <a:ext cx="4572300" cy="257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3"/>
          <p:cNvSpPr txBox="1"/>
          <p:nvPr>
            <p:ph idx="4294967295" type="subTitle"/>
          </p:nvPr>
        </p:nvSpPr>
        <p:spPr>
          <a:xfrm>
            <a:off x="380800" y="2933200"/>
            <a:ext cx="3823200" cy="184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rgbClr val="FFFFFF"/>
                </a:solidFill>
              </a:rPr>
              <a:t>Implications</a:t>
            </a:r>
            <a:endParaRPr b="1">
              <a:solidFill>
                <a:srgbClr val="FFFFFF"/>
              </a:solidFill>
            </a:endParaRPr>
          </a:p>
          <a:p>
            <a:pPr indent="-330200" lvl="0" marL="457200" rtl="0" algn="l">
              <a:spcBef>
                <a:spcPts val="1200"/>
              </a:spcBef>
              <a:spcAft>
                <a:spcPts val="0"/>
              </a:spcAft>
              <a:buClr>
                <a:schemeClr val="lt1"/>
              </a:buClr>
              <a:buSzPts val="1600"/>
              <a:buChar char="●"/>
            </a:pPr>
            <a:r>
              <a:rPr b="1" lang="en">
                <a:solidFill>
                  <a:schemeClr val="lt1"/>
                </a:solidFill>
              </a:rPr>
              <a:t>Common functionality will have to be duplicated</a:t>
            </a:r>
            <a:endParaRPr b="1">
              <a:solidFill>
                <a:schemeClr val="lt1"/>
              </a:solidFill>
            </a:endParaRPr>
          </a:p>
          <a:p>
            <a:pPr indent="-330200" lvl="0" marL="457200" rtl="0" algn="l">
              <a:spcBef>
                <a:spcPts val="0"/>
              </a:spcBef>
              <a:spcAft>
                <a:spcPts val="0"/>
              </a:spcAft>
              <a:buClr>
                <a:schemeClr val="lt1"/>
              </a:buClr>
              <a:buSzPts val="1600"/>
              <a:buChar char="●"/>
            </a:pPr>
            <a:r>
              <a:rPr b="1" lang="en">
                <a:solidFill>
                  <a:schemeClr val="lt1"/>
                </a:solidFill>
              </a:rPr>
              <a:t>May become cost prohibitive</a:t>
            </a:r>
            <a:endParaRPr b="1">
              <a:solidFill>
                <a:schemeClr val="lt1"/>
              </a:solidFill>
            </a:endParaRPr>
          </a:p>
        </p:txBody>
      </p:sp>
      <p:sp>
        <p:nvSpPr>
          <p:cNvPr id="456" name="Google Shape;456;p33"/>
          <p:cNvSpPr/>
          <p:nvPr/>
        </p:nvSpPr>
        <p:spPr>
          <a:xfrm>
            <a:off x="4571000" y="2571750"/>
            <a:ext cx="4572300" cy="257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3"/>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Separate ways</a:t>
            </a:r>
            <a:endParaRPr/>
          </a:p>
        </p:txBody>
      </p:sp>
      <p:sp>
        <p:nvSpPr>
          <p:cNvPr id="458" name="Google Shape;458;p33"/>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solidFill>
                  <a:schemeClr val="dk1"/>
                </a:solidFill>
              </a:rPr>
              <a:t>No relationships between two bounded contexts</a:t>
            </a:r>
            <a:endParaRPr/>
          </a:p>
        </p:txBody>
      </p:sp>
      <p:sp>
        <p:nvSpPr>
          <p:cNvPr id="459" name="Google Shape;45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0" name="Google Shape;460;p33"/>
          <p:cNvSpPr txBox="1"/>
          <p:nvPr>
            <p:ph idx="4294967295" type="subTitle"/>
          </p:nvPr>
        </p:nvSpPr>
        <p:spPr>
          <a:xfrm>
            <a:off x="4951800" y="2933200"/>
            <a:ext cx="3823200" cy="184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rgbClr val="FFFFFF"/>
                </a:solidFill>
              </a:rPr>
              <a:t>When to use</a:t>
            </a:r>
            <a:endParaRPr b="1">
              <a:solidFill>
                <a:srgbClr val="FFFFFF"/>
              </a:solidFill>
            </a:endParaRPr>
          </a:p>
          <a:p>
            <a:pPr indent="-330200" lvl="0" marL="457200" rtl="0" algn="l">
              <a:spcBef>
                <a:spcPts val="1200"/>
              </a:spcBef>
              <a:spcAft>
                <a:spcPts val="0"/>
              </a:spcAft>
              <a:buClr>
                <a:srgbClr val="FFFFFF"/>
              </a:buClr>
              <a:buSzPts val="1600"/>
              <a:buChar char="●"/>
            </a:pPr>
            <a:r>
              <a:rPr b="1" lang="en">
                <a:solidFill>
                  <a:srgbClr val="FFFFFF"/>
                </a:solidFill>
              </a:rPr>
              <a:t>Teams are unwilling/unable to collaborate</a:t>
            </a:r>
            <a:endParaRPr b="1">
              <a:solidFill>
                <a:srgbClr val="FFFFFF"/>
              </a:solidFill>
            </a:endParaRPr>
          </a:p>
          <a:p>
            <a:pPr indent="-330200" lvl="0" marL="457200" rtl="0" algn="l">
              <a:spcBef>
                <a:spcPts val="0"/>
              </a:spcBef>
              <a:spcAft>
                <a:spcPts val="0"/>
              </a:spcAft>
              <a:buClr>
                <a:srgbClr val="FFFFFF"/>
              </a:buClr>
              <a:buSzPts val="1600"/>
              <a:buChar char="●"/>
            </a:pPr>
            <a:r>
              <a:rPr b="1" lang="en">
                <a:solidFill>
                  <a:srgbClr val="FFFFFF"/>
                </a:solidFill>
              </a:rPr>
              <a:t>Maximum independence is desired</a:t>
            </a:r>
            <a:endParaRPr b="1">
              <a:solidFill>
                <a:srgbClr val="FFFFFF"/>
              </a:solidFill>
            </a:endParaRPr>
          </a:p>
          <a:p>
            <a:pPr indent="0" lvl="0" marL="0" rtl="0" algn="l">
              <a:spcBef>
                <a:spcPts val="1200"/>
              </a:spcBef>
              <a:spcAft>
                <a:spcPts val="1200"/>
              </a:spcAft>
              <a:buNone/>
            </a:pPr>
            <a:r>
              <a:t/>
            </a:r>
            <a:endParaRPr b="1">
              <a:solidFill>
                <a:srgbClr val="FFFFFF"/>
              </a:solidFill>
            </a:endParaRPr>
          </a:p>
        </p:txBody>
      </p:sp>
      <p:sp>
        <p:nvSpPr>
          <p:cNvPr id="461" name="Google Shape;461;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800">
                <a:solidFill>
                  <a:srgbClr val="D9D9D9"/>
                </a:solidFill>
                <a:latin typeface="Inter Light"/>
                <a:ea typeface="Inter Light"/>
                <a:cs typeface="Inter Light"/>
                <a:sym typeface="Inter Light"/>
              </a:rPr>
              <a:t>‹#›</a:t>
            </a:fld>
            <a:endParaRPr sz="700">
              <a:solidFill>
                <a:srgbClr val="D9D9D9"/>
              </a:solidFill>
              <a:latin typeface="Inter Light"/>
              <a:ea typeface="Inter Light"/>
              <a:cs typeface="Inter Light"/>
              <a:sym typeface="Inter Light"/>
            </a:endParaRPr>
          </a:p>
        </p:txBody>
      </p:sp>
      <p:sp>
        <p:nvSpPr>
          <p:cNvPr id="462" name="Google Shape;462;p33"/>
          <p:cNvSpPr txBox="1"/>
          <p:nvPr/>
        </p:nvSpPr>
        <p:spPr>
          <a:xfrm>
            <a:off x="368524" y="4759718"/>
            <a:ext cx="3937800" cy="1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i="0" lang="en" sz="600" u="none" cap="none" strike="noStrike">
                <a:solidFill>
                  <a:srgbClr val="D9D9D9"/>
                </a:solidFill>
                <a:latin typeface="Inter"/>
                <a:ea typeface="Inter"/>
                <a:cs typeface="Inter"/>
                <a:sym typeface="Inter"/>
              </a:rPr>
              <a:t>© </a:t>
            </a:r>
            <a:r>
              <a:rPr lang="en" sz="600">
                <a:solidFill>
                  <a:srgbClr val="D9D9D9"/>
                </a:solidFill>
                <a:latin typeface="Inter"/>
                <a:ea typeface="Inter"/>
                <a:cs typeface="Inter"/>
                <a:sym typeface="Inter"/>
              </a:rPr>
              <a:t>2021 </a:t>
            </a:r>
            <a:r>
              <a:rPr i="0" lang="en" sz="600" u="none" cap="none" strike="noStrike">
                <a:solidFill>
                  <a:srgbClr val="D9D9D9"/>
                </a:solidFill>
                <a:latin typeface="Inter"/>
                <a:ea typeface="Inter"/>
                <a:cs typeface="Inter"/>
                <a:sym typeface="Inter"/>
              </a:rPr>
              <a:t>Thought</a:t>
            </a:r>
            <a:r>
              <a:rPr lang="en" sz="600">
                <a:solidFill>
                  <a:srgbClr val="D9D9D9"/>
                </a:solidFill>
                <a:latin typeface="Inter"/>
                <a:ea typeface="Inter"/>
                <a:cs typeface="Inter"/>
                <a:sym typeface="Inter"/>
              </a:rPr>
              <a:t>w</a:t>
            </a:r>
            <a:r>
              <a:rPr i="0" lang="en" sz="600" u="none" cap="none" strike="noStrike">
                <a:solidFill>
                  <a:srgbClr val="D9D9D9"/>
                </a:solidFill>
                <a:latin typeface="Inter"/>
                <a:ea typeface="Inter"/>
                <a:cs typeface="Inter"/>
                <a:sym typeface="Inter"/>
              </a:rPr>
              <a:t>orks </a:t>
            </a:r>
            <a:endParaRPr i="0" sz="600" u="none" cap="none" strike="noStrike">
              <a:solidFill>
                <a:srgbClr val="D9D9D9"/>
              </a:solidFill>
              <a:latin typeface="Inter"/>
              <a:ea typeface="Inter"/>
              <a:cs typeface="Inter"/>
              <a:sym typeface="Inter"/>
            </a:endParaRPr>
          </a:p>
        </p:txBody>
      </p:sp>
      <p:sp>
        <p:nvSpPr>
          <p:cNvPr id="463" name="Google Shape;463;p33"/>
          <p:cNvSpPr/>
          <p:nvPr/>
        </p:nvSpPr>
        <p:spPr>
          <a:xfrm>
            <a:off x="1193209" y="1126574"/>
            <a:ext cx="2473500" cy="12570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lt2"/>
                </a:solidFill>
                <a:latin typeface="Inter"/>
                <a:ea typeface="Inter"/>
                <a:cs typeface="Inter"/>
                <a:sym typeface="Inter"/>
              </a:rPr>
              <a:t>A</a:t>
            </a:r>
            <a:endParaRPr sz="3200">
              <a:solidFill>
                <a:schemeClr val="lt2"/>
              </a:solidFill>
              <a:latin typeface="Inter"/>
              <a:ea typeface="Inter"/>
              <a:cs typeface="Inter"/>
              <a:sym typeface="Inter"/>
            </a:endParaRPr>
          </a:p>
        </p:txBody>
      </p:sp>
      <p:sp>
        <p:nvSpPr>
          <p:cNvPr id="464" name="Google Shape;464;p33"/>
          <p:cNvSpPr/>
          <p:nvPr/>
        </p:nvSpPr>
        <p:spPr>
          <a:xfrm>
            <a:off x="5488184" y="1126574"/>
            <a:ext cx="2473500" cy="12570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lt2"/>
                </a:solidFill>
                <a:latin typeface="Inter"/>
                <a:ea typeface="Inter"/>
                <a:cs typeface="Inter"/>
                <a:sym typeface="Inter"/>
              </a:rPr>
              <a:t>B</a:t>
            </a:r>
            <a:endParaRPr sz="3200">
              <a:solidFill>
                <a:schemeClr val="lt2"/>
              </a:solidFill>
              <a:latin typeface="Inter"/>
              <a:ea typeface="Inter"/>
              <a:cs typeface="Inter"/>
              <a:sym typeface="Inter"/>
            </a:endParaRPr>
          </a:p>
        </p:txBody>
      </p:sp>
      <p:cxnSp>
        <p:nvCxnSpPr>
          <p:cNvPr id="465" name="Google Shape;465;p33"/>
          <p:cNvCxnSpPr>
            <a:stCxn id="463" idx="6"/>
            <a:endCxn id="464" idx="2"/>
          </p:cNvCxnSpPr>
          <p:nvPr/>
        </p:nvCxnSpPr>
        <p:spPr>
          <a:xfrm>
            <a:off x="3666709" y="1755074"/>
            <a:ext cx="1821600" cy="0"/>
          </a:xfrm>
          <a:prstGeom prst="straightConnector1">
            <a:avLst/>
          </a:prstGeom>
          <a:noFill/>
          <a:ln cap="flat" cmpd="sng" w="28575">
            <a:solidFill>
              <a:schemeClr val="dk2"/>
            </a:solidFill>
            <a:prstDash val="solid"/>
            <a:round/>
            <a:headEnd len="med" w="med" type="none"/>
            <a:tailEnd len="med" w="med" type="none"/>
          </a:ln>
        </p:spPr>
      </p:cxnSp>
      <p:sp>
        <p:nvSpPr>
          <p:cNvPr id="466" name="Google Shape;466;p33"/>
          <p:cNvSpPr txBox="1"/>
          <p:nvPr/>
        </p:nvSpPr>
        <p:spPr>
          <a:xfrm>
            <a:off x="4018688" y="1408725"/>
            <a:ext cx="11175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300">
                <a:solidFill>
                  <a:srgbClr val="FF0000"/>
                </a:solidFill>
                <a:latin typeface="Inter"/>
                <a:ea typeface="Inter"/>
                <a:cs typeface="Inter"/>
                <a:sym typeface="Inter"/>
              </a:rPr>
              <a:t>X</a:t>
            </a:r>
            <a:endParaRPr b="1" sz="3300">
              <a:solidFill>
                <a:srgbClr val="FF0000"/>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par>
                                <p:cTn fill="hold" nodeType="with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par>
                                <p:cTn fill="hold" nodeType="with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par>
                                <p:cTn fill="hold" nodeType="withEffect" presetClass="exit" presetID="10" presetSubtype="0">
                                  <p:stCondLst>
                                    <p:cond delay="0"/>
                                  </p:stCondLst>
                                  <p:childTnLst>
                                    <p:animEffect filter="fade" transition="out">
                                      <p:cBhvr>
                                        <p:cTn dur="1000"/>
                                        <p:tgtEl>
                                          <p:spTgt spid="465"/>
                                        </p:tgtEl>
                                      </p:cBhvr>
                                    </p:animEffect>
                                    <p:set>
                                      <p:cBhvr>
                                        <p:cTn dur="1" fill="hold">
                                          <p:stCondLst>
                                            <p:cond delay="1000"/>
                                          </p:stCondLst>
                                        </p:cTn>
                                        <p:tgtEl>
                                          <p:spTgt spid="46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par>
                                <p:cTn fill="hold" nodeType="with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par>
                                <p:cTn fill="hold" nodeType="with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4"/>
          <p:cNvSpPr/>
          <p:nvPr/>
        </p:nvSpPr>
        <p:spPr>
          <a:xfrm>
            <a:off x="0" y="2571750"/>
            <a:ext cx="4572300" cy="257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4"/>
          <p:cNvSpPr txBox="1"/>
          <p:nvPr>
            <p:ph idx="4294967295" type="subTitle"/>
          </p:nvPr>
        </p:nvSpPr>
        <p:spPr>
          <a:xfrm>
            <a:off x="380800" y="2933200"/>
            <a:ext cx="3823200" cy="184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rgbClr val="FFFFFF"/>
                </a:solidFill>
              </a:rPr>
              <a:t>Implications</a:t>
            </a:r>
            <a:endParaRPr b="1">
              <a:solidFill>
                <a:srgbClr val="FFFFFF"/>
              </a:solidFill>
            </a:endParaRPr>
          </a:p>
          <a:p>
            <a:pPr indent="-330200" lvl="0" marL="457200" rtl="0" algn="l">
              <a:spcBef>
                <a:spcPts val="1200"/>
              </a:spcBef>
              <a:spcAft>
                <a:spcPts val="0"/>
              </a:spcAft>
              <a:buClr>
                <a:srgbClr val="FFFFFF"/>
              </a:buClr>
              <a:buSzPts val="1600"/>
              <a:buChar char="●"/>
            </a:pPr>
            <a:r>
              <a:rPr b="1" lang="en">
                <a:solidFill>
                  <a:srgbClr val="FFFFFF"/>
                </a:solidFill>
              </a:rPr>
              <a:t>Cooperating teams share the same model or parts of it</a:t>
            </a:r>
            <a:endParaRPr b="1">
              <a:solidFill>
                <a:srgbClr val="FFFFFF"/>
              </a:solidFill>
            </a:endParaRPr>
          </a:p>
          <a:p>
            <a:pPr indent="-330200" lvl="0" marL="457200" rtl="0" algn="l">
              <a:spcBef>
                <a:spcPts val="0"/>
              </a:spcBef>
              <a:spcAft>
                <a:spcPts val="0"/>
              </a:spcAft>
              <a:buClr>
                <a:srgbClr val="FFFFFF"/>
              </a:buClr>
              <a:buSzPts val="1600"/>
              <a:buChar char="●"/>
            </a:pPr>
            <a:r>
              <a:rPr b="1" lang="en">
                <a:solidFill>
                  <a:srgbClr val="FFFFFF"/>
                </a:solidFill>
              </a:rPr>
              <a:t>Changes made to shared kernel affect participating teams</a:t>
            </a:r>
            <a:endParaRPr b="1">
              <a:solidFill>
                <a:srgbClr val="FFFFFF"/>
              </a:solidFill>
            </a:endParaRPr>
          </a:p>
        </p:txBody>
      </p:sp>
      <p:sp>
        <p:nvSpPr>
          <p:cNvPr id="473" name="Google Shape;473;p34"/>
          <p:cNvSpPr/>
          <p:nvPr/>
        </p:nvSpPr>
        <p:spPr>
          <a:xfrm>
            <a:off x="4571000" y="2571750"/>
            <a:ext cx="4572300" cy="257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4"/>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Shared Kernel</a:t>
            </a:r>
            <a:endParaRPr/>
          </a:p>
        </p:txBody>
      </p:sp>
      <p:sp>
        <p:nvSpPr>
          <p:cNvPr id="475" name="Google Shape;475;p34"/>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Clear boundaries with a low collaboration cost</a:t>
            </a:r>
            <a:endParaRPr/>
          </a:p>
        </p:txBody>
      </p:sp>
      <p:sp>
        <p:nvSpPr>
          <p:cNvPr id="476" name="Google Shape;47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7" name="Google Shape;477;p34"/>
          <p:cNvSpPr txBox="1"/>
          <p:nvPr>
            <p:ph idx="4294967295" type="subTitle"/>
          </p:nvPr>
        </p:nvSpPr>
        <p:spPr>
          <a:xfrm>
            <a:off x="4951800" y="2933200"/>
            <a:ext cx="3823200" cy="184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rgbClr val="FFFFFF"/>
                </a:solidFill>
              </a:rPr>
              <a:t>When to use</a:t>
            </a:r>
            <a:endParaRPr b="1">
              <a:solidFill>
                <a:srgbClr val="FFFFFF"/>
              </a:solidFill>
            </a:endParaRPr>
          </a:p>
          <a:p>
            <a:pPr indent="-330200" lvl="0" marL="457200" rtl="0" algn="l">
              <a:spcBef>
                <a:spcPts val="1200"/>
              </a:spcBef>
              <a:spcAft>
                <a:spcPts val="0"/>
              </a:spcAft>
              <a:buClr>
                <a:srgbClr val="FFFFFF"/>
              </a:buClr>
              <a:buSzPts val="1600"/>
              <a:buChar char="●"/>
            </a:pPr>
            <a:r>
              <a:rPr b="1" lang="en">
                <a:solidFill>
                  <a:srgbClr val="FFFFFF"/>
                </a:solidFill>
              </a:rPr>
              <a:t>C</a:t>
            </a:r>
            <a:r>
              <a:rPr b="1" lang="en">
                <a:solidFill>
                  <a:srgbClr val="FFFFFF"/>
                </a:solidFill>
              </a:rPr>
              <a:t>ost of duplication is higher than the cost of coordination</a:t>
            </a:r>
            <a:endParaRPr b="1">
              <a:solidFill>
                <a:srgbClr val="FFFFFF"/>
              </a:solidFill>
            </a:endParaRPr>
          </a:p>
          <a:p>
            <a:pPr indent="-330200" lvl="0" marL="457200" rtl="0" algn="l">
              <a:spcBef>
                <a:spcPts val="0"/>
              </a:spcBef>
              <a:spcAft>
                <a:spcPts val="0"/>
              </a:spcAft>
              <a:buClr>
                <a:srgbClr val="FFFFFF"/>
              </a:buClr>
              <a:buSzPts val="1600"/>
              <a:buChar char="●"/>
            </a:pPr>
            <a:r>
              <a:rPr b="1" lang="en">
                <a:solidFill>
                  <a:srgbClr val="FFFFFF"/>
                </a:solidFill>
              </a:rPr>
              <a:t>Shared models change infrequently</a:t>
            </a:r>
            <a:endParaRPr b="1">
              <a:solidFill>
                <a:srgbClr val="FFFFFF"/>
              </a:solidFill>
            </a:endParaRPr>
          </a:p>
        </p:txBody>
      </p:sp>
      <p:sp>
        <p:nvSpPr>
          <p:cNvPr id="478" name="Google Shape;478;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800">
                <a:solidFill>
                  <a:srgbClr val="D9D9D9"/>
                </a:solidFill>
                <a:latin typeface="Inter Light"/>
                <a:ea typeface="Inter Light"/>
                <a:cs typeface="Inter Light"/>
                <a:sym typeface="Inter Light"/>
              </a:rPr>
              <a:t>‹#›</a:t>
            </a:fld>
            <a:endParaRPr sz="700">
              <a:solidFill>
                <a:srgbClr val="D9D9D9"/>
              </a:solidFill>
              <a:latin typeface="Inter Light"/>
              <a:ea typeface="Inter Light"/>
              <a:cs typeface="Inter Light"/>
              <a:sym typeface="Inter Light"/>
            </a:endParaRPr>
          </a:p>
        </p:txBody>
      </p:sp>
      <p:sp>
        <p:nvSpPr>
          <p:cNvPr id="479" name="Google Shape;479;p34"/>
          <p:cNvSpPr txBox="1"/>
          <p:nvPr/>
        </p:nvSpPr>
        <p:spPr>
          <a:xfrm>
            <a:off x="368524" y="4759718"/>
            <a:ext cx="3937800" cy="1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i="0" lang="en" sz="600" u="none" cap="none" strike="noStrike">
                <a:solidFill>
                  <a:srgbClr val="D9D9D9"/>
                </a:solidFill>
                <a:latin typeface="Inter"/>
                <a:ea typeface="Inter"/>
                <a:cs typeface="Inter"/>
                <a:sym typeface="Inter"/>
              </a:rPr>
              <a:t>© </a:t>
            </a:r>
            <a:r>
              <a:rPr lang="en" sz="600">
                <a:solidFill>
                  <a:srgbClr val="D9D9D9"/>
                </a:solidFill>
                <a:latin typeface="Inter"/>
                <a:ea typeface="Inter"/>
                <a:cs typeface="Inter"/>
                <a:sym typeface="Inter"/>
              </a:rPr>
              <a:t>2021 </a:t>
            </a:r>
            <a:r>
              <a:rPr i="0" lang="en" sz="600" u="none" cap="none" strike="noStrike">
                <a:solidFill>
                  <a:srgbClr val="D9D9D9"/>
                </a:solidFill>
                <a:latin typeface="Inter"/>
                <a:ea typeface="Inter"/>
                <a:cs typeface="Inter"/>
                <a:sym typeface="Inter"/>
              </a:rPr>
              <a:t>Thought</a:t>
            </a:r>
            <a:r>
              <a:rPr lang="en" sz="600">
                <a:solidFill>
                  <a:srgbClr val="D9D9D9"/>
                </a:solidFill>
                <a:latin typeface="Inter"/>
                <a:ea typeface="Inter"/>
                <a:cs typeface="Inter"/>
                <a:sym typeface="Inter"/>
              </a:rPr>
              <a:t>w</a:t>
            </a:r>
            <a:r>
              <a:rPr i="0" lang="en" sz="600" u="none" cap="none" strike="noStrike">
                <a:solidFill>
                  <a:srgbClr val="D9D9D9"/>
                </a:solidFill>
                <a:latin typeface="Inter"/>
                <a:ea typeface="Inter"/>
                <a:cs typeface="Inter"/>
                <a:sym typeface="Inter"/>
              </a:rPr>
              <a:t>orks </a:t>
            </a:r>
            <a:endParaRPr i="0" sz="600" u="none" cap="none" strike="noStrike">
              <a:solidFill>
                <a:srgbClr val="D9D9D9"/>
              </a:solidFill>
              <a:latin typeface="Inter"/>
              <a:ea typeface="Inter"/>
              <a:cs typeface="Inter"/>
              <a:sym typeface="Inter"/>
            </a:endParaRPr>
          </a:p>
        </p:txBody>
      </p:sp>
      <p:sp>
        <p:nvSpPr>
          <p:cNvPr id="480" name="Google Shape;480;p34"/>
          <p:cNvSpPr/>
          <p:nvPr/>
        </p:nvSpPr>
        <p:spPr>
          <a:xfrm>
            <a:off x="2364872" y="1151836"/>
            <a:ext cx="2473500" cy="1257000"/>
          </a:xfrm>
          <a:prstGeom prst="ellipse">
            <a:avLst/>
          </a:prstGeom>
          <a:solidFill>
            <a:srgbClr val="6B9E78">
              <a:alpha val="44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lt2"/>
                </a:solidFill>
                <a:latin typeface="Inter"/>
                <a:ea typeface="Inter"/>
                <a:cs typeface="Inter"/>
                <a:sym typeface="Inter"/>
              </a:rPr>
              <a:t>A</a:t>
            </a:r>
            <a:endParaRPr sz="3200">
              <a:solidFill>
                <a:schemeClr val="lt2"/>
              </a:solidFill>
              <a:latin typeface="Inter"/>
              <a:ea typeface="Inter"/>
              <a:cs typeface="Inter"/>
              <a:sym typeface="Inter"/>
            </a:endParaRPr>
          </a:p>
        </p:txBody>
      </p:sp>
      <p:sp>
        <p:nvSpPr>
          <p:cNvPr id="481" name="Google Shape;481;p34"/>
          <p:cNvSpPr/>
          <p:nvPr/>
        </p:nvSpPr>
        <p:spPr>
          <a:xfrm>
            <a:off x="4305647" y="1101311"/>
            <a:ext cx="2473500" cy="1257000"/>
          </a:xfrm>
          <a:prstGeom prst="ellipse">
            <a:avLst/>
          </a:prstGeom>
          <a:solidFill>
            <a:srgbClr val="47A1AD">
              <a:alpha val="5787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lt2"/>
                </a:solidFill>
                <a:latin typeface="Inter"/>
                <a:ea typeface="Inter"/>
                <a:cs typeface="Inter"/>
                <a:sym typeface="Inter"/>
              </a:rPr>
              <a:t>B</a:t>
            </a:r>
            <a:endParaRPr sz="3200">
              <a:solidFill>
                <a:schemeClr val="lt2"/>
              </a:solidFill>
              <a:latin typeface="Inter"/>
              <a:ea typeface="Inter"/>
              <a:cs typeface="Inter"/>
              <a:sym typeface="Inter"/>
            </a:endParaRPr>
          </a:p>
        </p:txBody>
      </p:sp>
      <p:sp>
        <p:nvSpPr>
          <p:cNvPr id="482" name="Google Shape;482;p34"/>
          <p:cNvSpPr txBox="1"/>
          <p:nvPr/>
        </p:nvSpPr>
        <p:spPr>
          <a:xfrm>
            <a:off x="4443950" y="1580225"/>
            <a:ext cx="267000" cy="4002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83" name="Google Shape;483;p34"/>
          <p:cNvSpPr txBox="1"/>
          <p:nvPr/>
        </p:nvSpPr>
        <p:spPr>
          <a:xfrm>
            <a:off x="7509450" y="1580225"/>
            <a:ext cx="151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Inter"/>
                <a:ea typeface="Inter"/>
                <a:cs typeface="Inter"/>
                <a:sym typeface="Inter"/>
              </a:rPr>
              <a:t>Shared Kernel</a:t>
            </a:r>
            <a:endParaRPr b="1">
              <a:latin typeface="Inter"/>
              <a:ea typeface="Inter"/>
              <a:cs typeface="Inter"/>
              <a:sym typeface="Inter"/>
            </a:endParaRPr>
          </a:p>
        </p:txBody>
      </p:sp>
      <p:sp>
        <p:nvSpPr>
          <p:cNvPr id="484" name="Google Shape;484;p34"/>
          <p:cNvSpPr txBox="1"/>
          <p:nvPr/>
        </p:nvSpPr>
        <p:spPr>
          <a:xfrm>
            <a:off x="7242450" y="1580225"/>
            <a:ext cx="267000" cy="4002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1000"/>
                                        <p:tgtEl>
                                          <p:spTgt spid="480"/>
                                        </p:tgtEl>
                                      </p:cBhvr>
                                    </p:animEffect>
                                  </p:childTnLst>
                                </p:cTn>
                              </p:par>
                              <p:par>
                                <p:cTn fill="hold" nodeType="with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par>
                                <p:cTn fill="hold" nodeType="with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par>
                                <p:cTn fill="hold" nodeType="with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par>
                                <p:cTn fill="hold" nodeType="with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1000"/>
                                        <p:tgtEl>
                                          <p:spTgt spid="477"/>
                                        </p:tgtEl>
                                      </p:cBhvr>
                                    </p:animEffect>
                                  </p:childTnLst>
                                </p:cTn>
                              </p:par>
                              <p:par>
                                <p:cTn fill="hold" nodeType="with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5"/>
          <p:cNvSpPr/>
          <p:nvPr/>
        </p:nvSpPr>
        <p:spPr>
          <a:xfrm>
            <a:off x="0" y="2571750"/>
            <a:ext cx="4572300" cy="257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5"/>
          <p:cNvSpPr txBox="1"/>
          <p:nvPr>
            <p:ph idx="4294967295" type="subTitle"/>
          </p:nvPr>
        </p:nvSpPr>
        <p:spPr>
          <a:xfrm>
            <a:off x="380800" y="2933200"/>
            <a:ext cx="3823200" cy="184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rgbClr val="FFFFFF"/>
                </a:solidFill>
              </a:rPr>
              <a:t>Implications</a:t>
            </a:r>
            <a:endParaRPr b="1">
              <a:solidFill>
                <a:srgbClr val="FFFFFF"/>
              </a:solidFill>
            </a:endParaRPr>
          </a:p>
          <a:p>
            <a:pPr indent="-330200" lvl="0" marL="457200" rtl="0" algn="l">
              <a:spcBef>
                <a:spcPts val="1200"/>
              </a:spcBef>
              <a:spcAft>
                <a:spcPts val="0"/>
              </a:spcAft>
              <a:buClr>
                <a:srgbClr val="FFFFFF"/>
              </a:buClr>
              <a:buSzPts val="1600"/>
              <a:buChar char="●"/>
            </a:pPr>
            <a:r>
              <a:rPr b="1" lang="en">
                <a:solidFill>
                  <a:srgbClr val="FFFFFF"/>
                </a:solidFill>
              </a:rPr>
              <a:t>Integration is two-way</a:t>
            </a:r>
            <a:endParaRPr b="1">
              <a:solidFill>
                <a:srgbClr val="FFFFFF"/>
              </a:solidFill>
            </a:endParaRPr>
          </a:p>
          <a:p>
            <a:pPr indent="-330200" lvl="0" marL="457200" rtl="0" algn="l">
              <a:spcBef>
                <a:spcPts val="0"/>
              </a:spcBef>
              <a:spcAft>
                <a:spcPts val="0"/>
              </a:spcAft>
              <a:buClr>
                <a:srgbClr val="FFFFFF"/>
              </a:buClr>
              <a:buSzPts val="1600"/>
              <a:buChar char="●"/>
            </a:pPr>
            <a:r>
              <a:rPr b="1" lang="en">
                <a:solidFill>
                  <a:srgbClr val="FFFFFF"/>
                </a:solidFill>
              </a:rPr>
              <a:t>High degrees of collaboration needed to reduce integration delays</a:t>
            </a:r>
            <a:endParaRPr b="1">
              <a:solidFill>
                <a:srgbClr val="FFFFFF"/>
              </a:solidFill>
            </a:endParaRPr>
          </a:p>
        </p:txBody>
      </p:sp>
      <p:sp>
        <p:nvSpPr>
          <p:cNvPr id="491" name="Google Shape;491;p35"/>
          <p:cNvSpPr/>
          <p:nvPr/>
        </p:nvSpPr>
        <p:spPr>
          <a:xfrm>
            <a:off x="4571000" y="2571750"/>
            <a:ext cx="4572300" cy="257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5"/>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Partnership</a:t>
            </a:r>
            <a:endParaRPr/>
          </a:p>
        </p:txBody>
      </p:sp>
      <p:sp>
        <p:nvSpPr>
          <p:cNvPr id="493" name="Google Shape;493;p35"/>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solidFill>
                  <a:schemeClr val="dk1"/>
                </a:solidFill>
              </a:rPr>
              <a:t>Bounded contexts are integrated in an ad hoc manner</a:t>
            </a:r>
            <a:endParaRPr>
              <a:solidFill>
                <a:schemeClr val="dk1"/>
              </a:solidFill>
            </a:endParaRPr>
          </a:p>
        </p:txBody>
      </p:sp>
      <p:sp>
        <p:nvSpPr>
          <p:cNvPr id="494" name="Google Shape;494;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5" name="Google Shape;495;p35"/>
          <p:cNvSpPr txBox="1"/>
          <p:nvPr>
            <p:ph idx="4294967295" type="subTitle"/>
          </p:nvPr>
        </p:nvSpPr>
        <p:spPr>
          <a:xfrm>
            <a:off x="4951800" y="2933200"/>
            <a:ext cx="3823200" cy="184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rgbClr val="FFFFFF"/>
                </a:solidFill>
              </a:rPr>
              <a:t>When to use</a:t>
            </a:r>
            <a:endParaRPr b="1">
              <a:solidFill>
                <a:srgbClr val="FFFFFF"/>
              </a:solidFill>
            </a:endParaRPr>
          </a:p>
          <a:p>
            <a:pPr indent="-330200" lvl="0" marL="457200" rtl="0" algn="l">
              <a:spcBef>
                <a:spcPts val="1200"/>
              </a:spcBef>
              <a:spcAft>
                <a:spcPts val="0"/>
              </a:spcAft>
              <a:buClr>
                <a:srgbClr val="FFFFFF"/>
              </a:buClr>
              <a:buSzPts val="1600"/>
              <a:buChar char="●"/>
            </a:pPr>
            <a:r>
              <a:rPr b="1" lang="en">
                <a:solidFill>
                  <a:srgbClr val="FFFFFF"/>
                </a:solidFill>
              </a:rPr>
              <a:t>Teams are co-located</a:t>
            </a:r>
            <a:endParaRPr b="1">
              <a:solidFill>
                <a:srgbClr val="FFFFFF"/>
              </a:solidFill>
            </a:endParaRPr>
          </a:p>
          <a:p>
            <a:pPr indent="-330200" lvl="0" marL="457200" rtl="0" algn="l">
              <a:spcBef>
                <a:spcPts val="0"/>
              </a:spcBef>
              <a:spcAft>
                <a:spcPts val="0"/>
              </a:spcAft>
              <a:buClr>
                <a:srgbClr val="FFFFFF"/>
              </a:buClr>
              <a:buSzPts val="1600"/>
              <a:buChar char="●"/>
            </a:pPr>
            <a:r>
              <a:rPr b="1" lang="en">
                <a:solidFill>
                  <a:srgbClr val="FFFFFF"/>
                </a:solidFill>
              </a:rPr>
              <a:t>High levels of trust exist between coordinating teams</a:t>
            </a:r>
            <a:endParaRPr b="1">
              <a:solidFill>
                <a:srgbClr val="FFFFFF"/>
              </a:solidFill>
            </a:endParaRPr>
          </a:p>
          <a:p>
            <a:pPr indent="-330200" lvl="0" marL="457200" rtl="0" algn="l">
              <a:spcBef>
                <a:spcPts val="0"/>
              </a:spcBef>
              <a:spcAft>
                <a:spcPts val="0"/>
              </a:spcAft>
              <a:buClr>
                <a:srgbClr val="FFFFFF"/>
              </a:buClr>
              <a:buSzPts val="1600"/>
              <a:buChar char="●"/>
            </a:pPr>
            <a:r>
              <a:rPr b="1" lang="en">
                <a:solidFill>
                  <a:srgbClr val="FFFFFF"/>
                </a:solidFill>
              </a:rPr>
              <a:t>Avoid  when possible</a:t>
            </a:r>
            <a:endParaRPr b="1">
              <a:solidFill>
                <a:srgbClr val="FFFFFF"/>
              </a:solidFill>
            </a:endParaRPr>
          </a:p>
          <a:p>
            <a:pPr indent="-330200" lvl="0" marL="457200" rtl="0" algn="l">
              <a:spcBef>
                <a:spcPts val="0"/>
              </a:spcBef>
              <a:spcAft>
                <a:spcPts val="0"/>
              </a:spcAft>
              <a:buClr>
                <a:srgbClr val="FFFFFF"/>
              </a:buClr>
              <a:buSzPts val="1600"/>
              <a:buChar char="●"/>
            </a:pPr>
            <a:r>
              <a:rPr b="1" lang="en">
                <a:solidFill>
                  <a:srgbClr val="FFFFFF"/>
                </a:solidFill>
              </a:rPr>
              <a:t>“Big ball of mud”</a:t>
            </a:r>
            <a:endParaRPr b="1">
              <a:solidFill>
                <a:srgbClr val="FFFFFF"/>
              </a:solidFill>
            </a:endParaRPr>
          </a:p>
        </p:txBody>
      </p:sp>
      <p:sp>
        <p:nvSpPr>
          <p:cNvPr id="496" name="Google Shape;496;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800">
                <a:solidFill>
                  <a:srgbClr val="D9D9D9"/>
                </a:solidFill>
                <a:latin typeface="Inter Light"/>
                <a:ea typeface="Inter Light"/>
                <a:cs typeface="Inter Light"/>
                <a:sym typeface="Inter Light"/>
              </a:rPr>
              <a:t>‹#›</a:t>
            </a:fld>
            <a:endParaRPr sz="700">
              <a:solidFill>
                <a:srgbClr val="D9D9D9"/>
              </a:solidFill>
              <a:latin typeface="Inter Light"/>
              <a:ea typeface="Inter Light"/>
              <a:cs typeface="Inter Light"/>
              <a:sym typeface="Inter Light"/>
            </a:endParaRPr>
          </a:p>
        </p:txBody>
      </p:sp>
      <p:sp>
        <p:nvSpPr>
          <p:cNvPr id="497" name="Google Shape;497;p35"/>
          <p:cNvSpPr txBox="1"/>
          <p:nvPr/>
        </p:nvSpPr>
        <p:spPr>
          <a:xfrm>
            <a:off x="368524" y="4759718"/>
            <a:ext cx="3937800" cy="1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i="0" lang="en" sz="600" u="none" cap="none" strike="noStrike">
                <a:solidFill>
                  <a:srgbClr val="D9D9D9"/>
                </a:solidFill>
                <a:latin typeface="Inter"/>
                <a:ea typeface="Inter"/>
                <a:cs typeface="Inter"/>
                <a:sym typeface="Inter"/>
              </a:rPr>
              <a:t>© </a:t>
            </a:r>
            <a:r>
              <a:rPr lang="en" sz="600">
                <a:solidFill>
                  <a:srgbClr val="D9D9D9"/>
                </a:solidFill>
                <a:latin typeface="Inter"/>
                <a:ea typeface="Inter"/>
                <a:cs typeface="Inter"/>
                <a:sym typeface="Inter"/>
              </a:rPr>
              <a:t>2021 </a:t>
            </a:r>
            <a:r>
              <a:rPr i="0" lang="en" sz="600" u="none" cap="none" strike="noStrike">
                <a:solidFill>
                  <a:srgbClr val="D9D9D9"/>
                </a:solidFill>
                <a:latin typeface="Inter"/>
                <a:ea typeface="Inter"/>
                <a:cs typeface="Inter"/>
                <a:sym typeface="Inter"/>
              </a:rPr>
              <a:t>Thought</a:t>
            </a:r>
            <a:r>
              <a:rPr lang="en" sz="600">
                <a:solidFill>
                  <a:srgbClr val="D9D9D9"/>
                </a:solidFill>
                <a:latin typeface="Inter"/>
                <a:ea typeface="Inter"/>
                <a:cs typeface="Inter"/>
                <a:sym typeface="Inter"/>
              </a:rPr>
              <a:t>w</a:t>
            </a:r>
            <a:r>
              <a:rPr i="0" lang="en" sz="600" u="none" cap="none" strike="noStrike">
                <a:solidFill>
                  <a:srgbClr val="D9D9D9"/>
                </a:solidFill>
                <a:latin typeface="Inter"/>
                <a:ea typeface="Inter"/>
                <a:cs typeface="Inter"/>
                <a:sym typeface="Inter"/>
              </a:rPr>
              <a:t>orks </a:t>
            </a:r>
            <a:endParaRPr i="0" sz="600" u="none" cap="none" strike="noStrike">
              <a:solidFill>
                <a:srgbClr val="D9D9D9"/>
              </a:solidFill>
              <a:latin typeface="Inter"/>
              <a:ea typeface="Inter"/>
              <a:cs typeface="Inter"/>
              <a:sym typeface="Inter"/>
            </a:endParaRPr>
          </a:p>
        </p:txBody>
      </p:sp>
      <p:sp>
        <p:nvSpPr>
          <p:cNvPr id="498" name="Google Shape;498;p35"/>
          <p:cNvSpPr/>
          <p:nvPr/>
        </p:nvSpPr>
        <p:spPr>
          <a:xfrm>
            <a:off x="1193209" y="1126574"/>
            <a:ext cx="2473500" cy="12570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lt2"/>
                </a:solidFill>
                <a:latin typeface="Inter"/>
                <a:ea typeface="Inter"/>
                <a:cs typeface="Inter"/>
                <a:sym typeface="Inter"/>
              </a:rPr>
              <a:t>A</a:t>
            </a:r>
            <a:endParaRPr sz="3200">
              <a:solidFill>
                <a:schemeClr val="lt2"/>
              </a:solidFill>
              <a:latin typeface="Inter"/>
              <a:ea typeface="Inter"/>
              <a:cs typeface="Inter"/>
              <a:sym typeface="Inter"/>
            </a:endParaRPr>
          </a:p>
        </p:txBody>
      </p:sp>
      <p:sp>
        <p:nvSpPr>
          <p:cNvPr id="499" name="Google Shape;499;p35"/>
          <p:cNvSpPr/>
          <p:nvPr/>
        </p:nvSpPr>
        <p:spPr>
          <a:xfrm>
            <a:off x="5488309" y="1126574"/>
            <a:ext cx="2473500" cy="12570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lt2"/>
                </a:solidFill>
                <a:latin typeface="Inter"/>
                <a:ea typeface="Inter"/>
                <a:cs typeface="Inter"/>
                <a:sym typeface="Inter"/>
              </a:rPr>
              <a:t>B</a:t>
            </a:r>
            <a:endParaRPr sz="3200">
              <a:solidFill>
                <a:schemeClr val="lt2"/>
              </a:solidFill>
              <a:latin typeface="Inter"/>
              <a:ea typeface="Inter"/>
              <a:cs typeface="Inter"/>
              <a:sym typeface="Inter"/>
            </a:endParaRPr>
          </a:p>
        </p:txBody>
      </p:sp>
      <p:cxnSp>
        <p:nvCxnSpPr>
          <p:cNvPr id="500" name="Google Shape;500;p35"/>
          <p:cNvCxnSpPr>
            <a:stCxn id="498" idx="6"/>
            <a:endCxn id="499" idx="2"/>
          </p:cNvCxnSpPr>
          <p:nvPr/>
        </p:nvCxnSpPr>
        <p:spPr>
          <a:xfrm>
            <a:off x="3666709" y="1755074"/>
            <a:ext cx="18216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par>
                                <p:cTn fill="hold" nodeType="with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500"/>
                                        <p:tgtEl>
                                          <p:spTgt spid="499"/>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500"/>
                                        </p:tgtEl>
                                        <p:attrNameLst>
                                          <p:attrName>style.visibility</p:attrName>
                                        </p:attrNameLst>
                                      </p:cBhvr>
                                      <p:to>
                                        <p:strVal val="visible"/>
                                      </p:to>
                                    </p:set>
                                    <p:anim calcmode="lin" valueType="num">
                                      <p:cBhvr additive="base">
                                        <p:cTn dur="1000"/>
                                        <p:tgtEl>
                                          <p:spTgt spid="500"/>
                                        </p:tgtEl>
                                        <p:attrNameLst>
                                          <p:attrName>ppt_w</p:attrName>
                                        </p:attrNameLst>
                                      </p:cBhvr>
                                      <p:tavLst>
                                        <p:tav fmla="" tm="0">
                                          <p:val>
                                            <p:strVal val="0"/>
                                          </p:val>
                                        </p:tav>
                                        <p:tav fmla="" tm="100000">
                                          <p:val>
                                            <p:strVal val="#ppt_w"/>
                                          </p:val>
                                        </p:tav>
                                      </p:tavLst>
                                    </p:anim>
                                    <p:anim calcmode="lin" valueType="num">
                                      <p:cBhvr additive="base">
                                        <p:cTn dur="1000"/>
                                        <p:tgtEl>
                                          <p:spTgt spid="50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par>
                                <p:cTn fill="hold" nodeType="with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par>
                                <p:cTn fill="hold" nodeType="with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6"/>
          <p:cNvSpPr/>
          <p:nvPr/>
        </p:nvSpPr>
        <p:spPr>
          <a:xfrm>
            <a:off x="0" y="2571750"/>
            <a:ext cx="4572300" cy="257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6"/>
          <p:cNvSpPr txBox="1"/>
          <p:nvPr>
            <p:ph idx="4294967295" type="subTitle"/>
          </p:nvPr>
        </p:nvSpPr>
        <p:spPr>
          <a:xfrm>
            <a:off x="380800" y="2933200"/>
            <a:ext cx="3823200" cy="184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rgbClr val="FFFFFF"/>
                </a:solidFill>
              </a:rPr>
              <a:t>Implications</a:t>
            </a:r>
            <a:endParaRPr b="1">
              <a:solidFill>
                <a:srgbClr val="FFFFFF"/>
              </a:solidFill>
            </a:endParaRPr>
          </a:p>
          <a:p>
            <a:pPr indent="-330200" lvl="0" marL="457200" rtl="0" algn="l">
              <a:spcBef>
                <a:spcPts val="1200"/>
              </a:spcBef>
              <a:spcAft>
                <a:spcPts val="0"/>
              </a:spcAft>
              <a:buClr>
                <a:schemeClr val="lt1"/>
              </a:buClr>
              <a:buSzPts val="1600"/>
              <a:buChar char="●"/>
            </a:pPr>
            <a:r>
              <a:rPr b="1" lang="en">
                <a:solidFill>
                  <a:schemeClr val="lt1"/>
                </a:solidFill>
              </a:rPr>
              <a:t>Supplier has strong motivation to protect consumers from its internals</a:t>
            </a:r>
            <a:endParaRPr b="1">
              <a:solidFill>
                <a:schemeClr val="lt1"/>
              </a:solidFill>
            </a:endParaRPr>
          </a:p>
          <a:p>
            <a:pPr indent="-330200" lvl="0" marL="457200" rtl="0" algn="l">
              <a:spcBef>
                <a:spcPts val="0"/>
              </a:spcBef>
              <a:spcAft>
                <a:spcPts val="0"/>
              </a:spcAft>
              <a:buClr>
                <a:schemeClr val="lt1"/>
              </a:buClr>
              <a:buSzPts val="1600"/>
              <a:buChar char="●"/>
            </a:pPr>
            <a:r>
              <a:rPr b="1" lang="en">
                <a:solidFill>
                  <a:schemeClr val="lt1"/>
                </a:solidFill>
              </a:rPr>
              <a:t>Supplier provides service using a well known “Published Language”</a:t>
            </a:r>
            <a:endParaRPr b="1">
              <a:solidFill>
                <a:schemeClr val="lt1"/>
              </a:solidFill>
            </a:endParaRPr>
          </a:p>
        </p:txBody>
      </p:sp>
      <p:sp>
        <p:nvSpPr>
          <p:cNvPr id="507" name="Google Shape;507;p36"/>
          <p:cNvSpPr/>
          <p:nvPr/>
        </p:nvSpPr>
        <p:spPr>
          <a:xfrm>
            <a:off x="4571000" y="2571750"/>
            <a:ext cx="4572300" cy="257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6"/>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Open-Host Service</a:t>
            </a:r>
            <a:endParaRPr/>
          </a:p>
        </p:txBody>
      </p:sp>
      <p:sp>
        <p:nvSpPr>
          <p:cNvPr id="509" name="Google Shape;509;p36"/>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solidFill>
                  <a:schemeClr val="dk1"/>
                </a:solidFill>
              </a:rPr>
              <a:t>Supplier wants to provide a good experience for all its customers</a:t>
            </a:r>
            <a:endParaRPr/>
          </a:p>
        </p:txBody>
      </p:sp>
      <p:sp>
        <p:nvSpPr>
          <p:cNvPr id="510" name="Google Shape;510;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11" name="Google Shape;511;p36"/>
          <p:cNvSpPr txBox="1"/>
          <p:nvPr>
            <p:ph idx="4294967295" type="subTitle"/>
          </p:nvPr>
        </p:nvSpPr>
        <p:spPr>
          <a:xfrm>
            <a:off x="4951800" y="2933200"/>
            <a:ext cx="3823200" cy="184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rgbClr val="FFFFFF"/>
                </a:solidFill>
              </a:rPr>
              <a:t>When to use</a:t>
            </a:r>
            <a:endParaRPr b="1">
              <a:solidFill>
                <a:srgbClr val="FFFFFF"/>
              </a:solidFill>
            </a:endParaRPr>
          </a:p>
          <a:p>
            <a:pPr indent="-330200" lvl="0" marL="457200" rtl="0" algn="l">
              <a:spcBef>
                <a:spcPts val="1200"/>
              </a:spcBef>
              <a:spcAft>
                <a:spcPts val="0"/>
              </a:spcAft>
              <a:buClr>
                <a:srgbClr val="FFFFFF"/>
              </a:buClr>
              <a:buSzPts val="1600"/>
              <a:buChar char="●"/>
            </a:pPr>
            <a:r>
              <a:rPr b="1" lang="en">
                <a:solidFill>
                  <a:srgbClr val="FFFFFF"/>
                </a:solidFill>
              </a:rPr>
              <a:t>Supplier needs to support multiple customers</a:t>
            </a:r>
            <a:endParaRPr b="1">
              <a:solidFill>
                <a:srgbClr val="FFFFFF"/>
              </a:solidFill>
            </a:endParaRPr>
          </a:p>
          <a:p>
            <a:pPr indent="-330200" lvl="0" marL="457200" rtl="0" algn="l">
              <a:spcBef>
                <a:spcPts val="0"/>
              </a:spcBef>
              <a:spcAft>
                <a:spcPts val="0"/>
              </a:spcAft>
              <a:buClr>
                <a:srgbClr val="FFFFFF"/>
              </a:buClr>
              <a:buSzPts val="1600"/>
              <a:buChar char="●"/>
            </a:pPr>
            <a:r>
              <a:rPr b="1" lang="en">
                <a:solidFill>
                  <a:srgbClr val="FFFFFF"/>
                </a:solidFill>
              </a:rPr>
              <a:t>Supplier internals may need to change frequently</a:t>
            </a:r>
            <a:endParaRPr b="1">
              <a:solidFill>
                <a:srgbClr val="FFFFFF"/>
              </a:solidFill>
            </a:endParaRPr>
          </a:p>
          <a:p>
            <a:pPr indent="0" lvl="0" marL="0" rtl="0" algn="l">
              <a:spcBef>
                <a:spcPts val="1200"/>
              </a:spcBef>
              <a:spcAft>
                <a:spcPts val="1200"/>
              </a:spcAft>
              <a:buNone/>
            </a:pPr>
            <a:r>
              <a:t/>
            </a:r>
            <a:endParaRPr b="1">
              <a:solidFill>
                <a:srgbClr val="FFFFFF"/>
              </a:solidFill>
            </a:endParaRPr>
          </a:p>
        </p:txBody>
      </p:sp>
      <p:sp>
        <p:nvSpPr>
          <p:cNvPr id="512" name="Google Shape;512;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800">
                <a:solidFill>
                  <a:srgbClr val="D9D9D9"/>
                </a:solidFill>
                <a:latin typeface="Inter Light"/>
                <a:ea typeface="Inter Light"/>
                <a:cs typeface="Inter Light"/>
                <a:sym typeface="Inter Light"/>
              </a:rPr>
              <a:t>‹#›</a:t>
            </a:fld>
            <a:endParaRPr sz="700">
              <a:solidFill>
                <a:srgbClr val="D9D9D9"/>
              </a:solidFill>
              <a:latin typeface="Inter Light"/>
              <a:ea typeface="Inter Light"/>
              <a:cs typeface="Inter Light"/>
              <a:sym typeface="Inter Light"/>
            </a:endParaRPr>
          </a:p>
        </p:txBody>
      </p:sp>
      <p:sp>
        <p:nvSpPr>
          <p:cNvPr id="513" name="Google Shape;513;p36"/>
          <p:cNvSpPr txBox="1"/>
          <p:nvPr/>
        </p:nvSpPr>
        <p:spPr>
          <a:xfrm>
            <a:off x="368524" y="4759718"/>
            <a:ext cx="3937800" cy="1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i="0" lang="en" sz="600" u="none" cap="none" strike="noStrike">
                <a:solidFill>
                  <a:srgbClr val="D9D9D9"/>
                </a:solidFill>
                <a:latin typeface="Inter"/>
                <a:ea typeface="Inter"/>
                <a:cs typeface="Inter"/>
                <a:sym typeface="Inter"/>
              </a:rPr>
              <a:t>© </a:t>
            </a:r>
            <a:r>
              <a:rPr lang="en" sz="600">
                <a:solidFill>
                  <a:srgbClr val="D9D9D9"/>
                </a:solidFill>
                <a:latin typeface="Inter"/>
                <a:ea typeface="Inter"/>
                <a:cs typeface="Inter"/>
                <a:sym typeface="Inter"/>
              </a:rPr>
              <a:t>2021 </a:t>
            </a:r>
            <a:r>
              <a:rPr i="0" lang="en" sz="600" u="none" cap="none" strike="noStrike">
                <a:solidFill>
                  <a:srgbClr val="D9D9D9"/>
                </a:solidFill>
                <a:latin typeface="Inter"/>
                <a:ea typeface="Inter"/>
                <a:cs typeface="Inter"/>
                <a:sym typeface="Inter"/>
              </a:rPr>
              <a:t>Thought</a:t>
            </a:r>
            <a:r>
              <a:rPr lang="en" sz="600">
                <a:solidFill>
                  <a:srgbClr val="D9D9D9"/>
                </a:solidFill>
                <a:latin typeface="Inter"/>
                <a:ea typeface="Inter"/>
                <a:cs typeface="Inter"/>
                <a:sym typeface="Inter"/>
              </a:rPr>
              <a:t>w</a:t>
            </a:r>
            <a:r>
              <a:rPr i="0" lang="en" sz="600" u="none" cap="none" strike="noStrike">
                <a:solidFill>
                  <a:srgbClr val="D9D9D9"/>
                </a:solidFill>
                <a:latin typeface="Inter"/>
                <a:ea typeface="Inter"/>
                <a:cs typeface="Inter"/>
                <a:sym typeface="Inter"/>
              </a:rPr>
              <a:t>orks </a:t>
            </a:r>
            <a:endParaRPr i="0" sz="600" u="none" cap="none" strike="noStrike">
              <a:solidFill>
                <a:srgbClr val="D9D9D9"/>
              </a:solidFill>
              <a:latin typeface="Inter"/>
              <a:ea typeface="Inter"/>
              <a:cs typeface="Inter"/>
              <a:sym typeface="Inter"/>
            </a:endParaRPr>
          </a:p>
        </p:txBody>
      </p:sp>
      <p:sp>
        <p:nvSpPr>
          <p:cNvPr id="514" name="Google Shape;514;p36"/>
          <p:cNvSpPr/>
          <p:nvPr/>
        </p:nvSpPr>
        <p:spPr>
          <a:xfrm>
            <a:off x="1193209" y="1126574"/>
            <a:ext cx="2473500" cy="12570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Inter"/>
                <a:ea typeface="Inter"/>
                <a:cs typeface="Inter"/>
                <a:sym typeface="Inter"/>
              </a:rPr>
              <a:t>Supplier</a:t>
            </a:r>
            <a:endParaRPr sz="2400">
              <a:solidFill>
                <a:schemeClr val="lt2"/>
              </a:solidFill>
              <a:latin typeface="Inter"/>
              <a:ea typeface="Inter"/>
              <a:cs typeface="Inter"/>
              <a:sym typeface="Inter"/>
            </a:endParaRPr>
          </a:p>
        </p:txBody>
      </p:sp>
      <p:sp>
        <p:nvSpPr>
          <p:cNvPr id="515" name="Google Shape;515;p36"/>
          <p:cNvSpPr/>
          <p:nvPr/>
        </p:nvSpPr>
        <p:spPr>
          <a:xfrm>
            <a:off x="5488184" y="1126574"/>
            <a:ext cx="2473500" cy="12570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Inter"/>
                <a:ea typeface="Inter"/>
                <a:cs typeface="Inter"/>
                <a:sym typeface="Inter"/>
              </a:rPr>
              <a:t>Customer</a:t>
            </a:r>
            <a:endParaRPr sz="2400">
              <a:solidFill>
                <a:schemeClr val="lt2"/>
              </a:solidFill>
              <a:latin typeface="Inter"/>
              <a:ea typeface="Inter"/>
              <a:cs typeface="Inter"/>
              <a:sym typeface="Inter"/>
            </a:endParaRPr>
          </a:p>
        </p:txBody>
      </p:sp>
      <p:cxnSp>
        <p:nvCxnSpPr>
          <p:cNvPr id="516" name="Google Shape;516;p36"/>
          <p:cNvCxnSpPr>
            <a:stCxn id="514" idx="6"/>
            <a:endCxn id="515" idx="2"/>
          </p:cNvCxnSpPr>
          <p:nvPr/>
        </p:nvCxnSpPr>
        <p:spPr>
          <a:xfrm>
            <a:off x="3666709" y="1755074"/>
            <a:ext cx="1821600" cy="0"/>
          </a:xfrm>
          <a:prstGeom prst="straightConnector1">
            <a:avLst/>
          </a:prstGeom>
          <a:noFill/>
          <a:ln cap="flat" cmpd="sng" w="28575">
            <a:solidFill>
              <a:schemeClr val="dk2"/>
            </a:solidFill>
            <a:prstDash val="solid"/>
            <a:round/>
            <a:headEnd len="med" w="med" type="none"/>
            <a:tailEnd len="med" w="med" type="none"/>
          </a:ln>
        </p:spPr>
      </p:cxnSp>
      <p:sp>
        <p:nvSpPr>
          <p:cNvPr id="517" name="Google Shape;517;p36"/>
          <p:cNvSpPr txBox="1"/>
          <p:nvPr/>
        </p:nvSpPr>
        <p:spPr>
          <a:xfrm>
            <a:off x="3666700" y="1354875"/>
            <a:ext cx="36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Inter"/>
                <a:ea typeface="Inter"/>
                <a:cs typeface="Inter"/>
                <a:sym typeface="Inter"/>
              </a:rPr>
              <a:t>U</a:t>
            </a:r>
            <a:endParaRPr b="1">
              <a:latin typeface="Inter"/>
              <a:ea typeface="Inter"/>
              <a:cs typeface="Inter"/>
              <a:sym typeface="Inter"/>
            </a:endParaRPr>
          </a:p>
        </p:txBody>
      </p:sp>
      <p:sp>
        <p:nvSpPr>
          <p:cNvPr id="518" name="Google Shape;518;p36"/>
          <p:cNvSpPr txBox="1"/>
          <p:nvPr/>
        </p:nvSpPr>
        <p:spPr>
          <a:xfrm>
            <a:off x="5120075" y="1354875"/>
            <a:ext cx="36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Inter"/>
                <a:ea typeface="Inter"/>
                <a:cs typeface="Inter"/>
                <a:sym typeface="Inter"/>
              </a:rPr>
              <a:t>D</a:t>
            </a:r>
            <a:endParaRPr b="1">
              <a:latin typeface="Inter"/>
              <a:ea typeface="Inter"/>
              <a:cs typeface="Inter"/>
              <a:sym typeface="Inter"/>
            </a:endParaRPr>
          </a:p>
        </p:txBody>
      </p:sp>
      <p:sp>
        <p:nvSpPr>
          <p:cNvPr id="519" name="Google Shape;519;p36"/>
          <p:cNvSpPr txBox="1"/>
          <p:nvPr/>
        </p:nvSpPr>
        <p:spPr>
          <a:xfrm rot="-5400000">
            <a:off x="3139675" y="1554975"/>
            <a:ext cx="771000" cy="4002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Inter"/>
                <a:ea typeface="Inter"/>
                <a:cs typeface="Inter"/>
                <a:sym typeface="Inter"/>
              </a:rPr>
              <a:t>OHS</a:t>
            </a:r>
            <a:endParaRPr b="1">
              <a:latin typeface="Inter"/>
              <a:ea typeface="Inter"/>
              <a:cs typeface="Inter"/>
              <a:sym typeface="Inter"/>
            </a:endParaRPr>
          </a:p>
        </p:txBody>
      </p:sp>
      <p:sp>
        <p:nvSpPr>
          <p:cNvPr id="520" name="Google Shape;520;p36"/>
          <p:cNvSpPr txBox="1"/>
          <p:nvPr/>
        </p:nvSpPr>
        <p:spPr>
          <a:xfrm rot="-5400000">
            <a:off x="3739245" y="1811925"/>
            <a:ext cx="334200" cy="3231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Inter"/>
                <a:ea typeface="Inter"/>
                <a:cs typeface="Inter"/>
                <a:sym typeface="Inter"/>
              </a:rPr>
              <a:t>PL</a:t>
            </a:r>
            <a:endParaRPr b="1" sz="900">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par>
                                <p:cTn fill="hold" nodeType="with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000"/>
                                        <p:tgtEl>
                                          <p:spTgt spid="516"/>
                                        </p:tgtEl>
                                      </p:cBhvr>
                                    </p:animEffect>
                                  </p:childTnLst>
                                </p:cTn>
                              </p:par>
                              <p:par>
                                <p:cTn fill="hold" nodeType="with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par>
                                <p:cTn fill="hold" nodeType="with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par>
                                <p:cTn fill="hold" nodeType="with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par>
                                <p:cTn fill="hold" nodeType="with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p:nvPr/>
        </p:nvSpPr>
        <p:spPr>
          <a:xfrm>
            <a:off x="7081950" y="398742"/>
            <a:ext cx="1568100" cy="957600"/>
          </a:xfrm>
          <a:prstGeom prst="rect">
            <a:avLst/>
          </a:prstGeom>
          <a:solidFill>
            <a:schemeClr val="lt2"/>
          </a:solidFill>
          <a:ln cap="flat" cmpd="sng" w="9525">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9"/>
          <p:cNvSpPr/>
          <p:nvPr/>
        </p:nvSpPr>
        <p:spPr>
          <a:xfrm>
            <a:off x="1845875" y="1190600"/>
            <a:ext cx="1568100" cy="1161900"/>
          </a:xfrm>
          <a:prstGeom prst="rect">
            <a:avLst/>
          </a:prstGeom>
          <a:solidFill>
            <a:schemeClr val="lt2"/>
          </a:solidFill>
          <a:ln cap="flat" cmpd="sng" w="9525">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3" name="Google Shape;93;p19"/>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Before the break…</a:t>
            </a:r>
            <a:endParaRPr/>
          </a:p>
        </p:txBody>
      </p:sp>
      <p:sp>
        <p:nvSpPr>
          <p:cNvPr id="94" name="Google Shape;94;p19"/>
          <p:cNvSpPr/>
          <p:nvPr/>
        </p:nvSpPr>
        <p:spPr>
          <a:xfrm>
            <a:off x="414518" y="1411103"/>
            <a:ext cx="1212900" cy="720900"/>
          </a:xfrm>
          <a:prstGeom prst="rect">
            <a:avLst/>
          </a:prstGeom>
          <a:solidFill>
            <a:schemeClr val="accent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DDD</a:t>
            </a:r>
            <a:endParaRPr>
              <a:solidFill>
                <a:schemeClr val="lt1"/>
              </a:solidFill>
              <a:latin typeface="Inter"/>
              <a:ea typeface="Inter"/>
              <a:cs typeface="Inter"/>
              <a:sym typeface="Inter"/>
            </a:endParaRPr>
          </a:p>
          <a:p>
            <a:pPr indent="0" lvl="0" marL="0" rtl="0" algn="ctr">
              <a:spcBef>
                <a:spcPts val="0"/>
              </a:spcBef>
              <a:spcAft>
                <a:spcPts val="0"/>
              </a:spcAft>
              <a:buNone/>
            </a:pPr>
            <a:r>
              <a:rPr b="1" lang="en">
                <a:solidFill>
                  <a:schemeClr val="lt1"/>
                </a:solidFill>
                <a:latin typeface="Inter"/>
                <a:ea typeface="Inter"/>
                <a:cs typeface="Inter"/>
                <a:sym typeface="Inter"/>
              </a:rPr>
              <a:t>WHY</a:t>
            </a:r>
            <a:endParaRPr b="1">
              <a:solidFill>
                <a:schemeClr val="lt1"/>
              </a:solidFill>
              <a:latin typeface="Inter"/>
              <a:ea typeface="Inter"/>
              <a:cs typeface="Inter"/>
              <a:sym typeface="Inter"/>
            </a:endParaRPr>
          </a:p>
        </p:txBody>
      </p:sp>
      <p:sp>
        <p:nvSpPr>
          <p:cNvPr id="95" name="Google Shape;95;p19"/>
          <p:cNvSpPr/>
          <p:nvPr/>
        </p:nvSpPr>
        <p:spPr>
          <a:xfrm>
            <a:off x="2023468" y="1411103"/>
            <a:ext cx="1212900" cy="720900"/>
          </a:xfrm>
          <a:prstGeom prst="rect">
            <a:avLst/>
          </a:prstGeom>
          <a:solidFill>
            <a:schemeClr val="accent6"/>
          </a:solid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Inter"/>
                <a:ea typeface="Inter"/>
                <a:cs typeface="Inter"/>
                <a:sym typeface="Inter"/>
              </a:rPr>
              <a:t>DDD</a:t>
            </a:r>
            <a:endParaRPr>
              <a:solidFill>
                <a:schemeClr val="lt1"/>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
                <a:solidFill>
                  <a:schemeClr val="lt1"/>
                </a:solidFill>
                <a:latin typeface="Inter"/>
                <a:ea typeface="Inter"/>
                <a:cs typeface="Inter"/>
                <a:sym typeface="Inter"/>
              </a:rPr>
              <a:t>WHAT</a:t>
            </a:r>
            <a:endParaRPr b="1">
              <a:solidFill>
                <a:schemeClr val="lt1"/>
              </a:solidFill>
              <a:latin typeface="Inter"/>
              <a:ea typeface="Inter"/>
              <a:cs typeface="Inter"/>
              <a:sym typeface="Inter"/>
            </a:endParaRPr>
          </a:p>
        </p:txBody>
      </p:sp>
      <p:sp>
        <p:nvSpPr>
          <p:cNvPr id="96" name="Google Shape;96;p19"/>
          <p:cNvSpPr/>
          <p:nvPr/>
        </p:nvSpPr>
        <p:spPr>
          <a:xfrm>
            <a:off x="3863768" y="1622141"/>
            <a:ext cx="1212900" cy="720900"/>
          </a:xfrm>
          <a:prstGeom prst="rect">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Strategic Design</a:t>
            </a:r>
            <a:endParaRPr>
              <a:solidFill>
                <a:schemeClr val="lt1"/>
              </a:solidFill>
              <a:latin typeface="Inter"/>
              <a:ea typeface="Inter"/>
              <a:cs typeface="Inter"/>
              <a:sym typeface="Inter"/>
            </a:endParaRPr>
          </a:p>
        </p:txBody>
      </p:sp>
      <p:sp>
        <p:nvSpPr>
          <p:cNvPr id="97" name="Google Shape;97;p19"/>
          <p:cNvSpPr/>
          <p:nvPr/>
        </p:nvSpPr>
        <p:spPr>
          <a:xfrm>
            <a:off x="3863768" y="3419916"/>
            <a:ext cx="1212900" cy="720900"/>
          </a:xfrm>
          <a:prstGeom prst="rect">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Tactical Design</a:t>
            </a:r>
            <a:endParaRPr>
              <a:solidFill>
                <a:schemeClr val="lt1"/>
              </a:solidFill>
              <a:latin typeface="Inter"/>
              <a:ea typeface="Inter"/>
              <a:cs typeface="Inter"/>
              <a:sym typeface="Inter"/>
            </a:endParaRPr>
          </a:p>
        </p:txBody>
      </p:sp>
      <p:sp>
        <p:nvSpPr>
          <p:cNvPr id="98" name="Google Shape;98;p19"/>
          <p:cNvSpPr/>
          <p:nvPr/>
        </p:nvSpPr>
        <p:spPr>
          <a:xfrm>
            <a:off x="5625568" y="1158191"/>
            <a:ext cx="1212900" cy="720900"/>
          </a:xfrm>
          <a:prstGeom prst="rect">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Strategic Design</a:t>
            </a:r>
            <a:endParaRPr>
              <a:solidFill>
                <a:schemeClr val="lt1"/>
              </a:solidFill>
              <a:latin typeface="Inter"/>
              <a:ea typeface="Inter"/>
              <a:cs typeface="Inter"/>
              <a:sym typeface="Inter"/>
            </a:endParaRPr>
          </a:p>
          <a:p>
            <a:pPr indent="0" lvl="0" marL="0" rtl="0" algn="ctr">
              <a:spcBef>
                <a:spcPts val="0"/>
              </a:spcBef>
              <a:spcAft>
                <a:spcPts val="0"/>
              </a:spcAft>
              <a:buNone/>
            </a:pPr>
            <a:r>
              <a:rPr b="1" lang="en">
                <a:solidFill>
                  <a:schemeClr val="lt1"/>
                </a:solidFill>
                <a:latin typeface="Inter"/>
                <a:ea typeface="Inter"/>
                <a:cs typeface="Inter"/>
                <a:sym typeface="Inter"/>
              </a:rPr>
              <a:t>WHAT</a:t>
            </a:r>
            <a:endParaRPr b="1">
              <a:solidFill>
                <a:schemeClr val="lt1"/>
              </a:solidFill>
              <a:latin typeface="Inter"/>
              <a:ea typeface="Inter"/>
              <a:cs typeface="Inter"/>
              <a:sym typeface="Inter"/>
            </a:endParaRPr>
          </a:p>
        </p:txBody>
      </p:sp>
      <p:sp>
        <p:nvSpPr>
          <p:cNvPr id="99" name="Google Shape;99;p19"/>
          <p:cNvSpPr/>
          <p:nvPr/>
        </p:nvSpPr>
        <p:spPr>
          <a:xfrm>
            <a:off x="5625593" y="2074841"/>
            <a:ext cx="1212900" cy="720900"/>
          </a:xfrm>
          <a:prstGeom prst="rect">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Strategic Design</a:t>
            </a:r>
            <a:endParaRPr>
              <a:solidFill>
                <a:schemeClr val="lt1"/>
              </a:solidFill>
              <a:latin typeface="Inter"/>
              <a:ea typeface="Inter"/>
              <a:cs typeface="Inter"/>
              <a:sym typeface="Inter"/>
            </a:endParaRPr>
          </a:p>
          <a:p>
            <a:pPr indent="0" lvl="0" marL="0" rtl="0" algn="ctr">
              <a:spcBef>
                <a:spcPts val="0"/>
              </a:spcBef>
              <a:spcAft>
                <a:spcPts val="0"/>
              </a:spcAft>
              <a:buNone/>
            </a:pPr>
            <a:r>
              <a:rPr b="1" lang="en">
                <a:solidFill>
                  <a:schemeClr val="lt1"/>
                </a:solidFill>
                <a:latin typeface="Inter"/>
                <a:ea typeface="Inter"/>
                <a:cs typeface="Inter"/>
                <a:sym typeface="Inter"/>
              </a:rPr>
              <a:t>HOW</a:t>
            </a:r>
            <a:endParaRPr b="1">
              <a:solidFill>
                <a:schemeClr val="lt1"/>
              </a:solidFill>
              <a:latin typeface="Inter"/>
              <a:ea typeface="Inter"/>
              <a:cs typeface="Inter"/>
              <a:sym typeface="Inter"/>
            </a:endParaRPr>
          </a:p>
        </p:txBody>
      </p:sp>
      <p:sp>
        <p:nvSpPr>
          <p:cNvPr id="100" name="Google Shape;100;p19"/>
          <p:cNvSpPr/>
          <p:nvPr/>
        </p:nvSpPr>
        <p:spPr>
          <a:xfrm>
            <a:off x="5625593" y="2991491"/>
            <a:ext cx="1212900" cy="720900"/>
          </a:xfrm>
          <a:prstGeom prst="rect">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Tactical Design</a:t>
            </a:r>
            <a:endParaRPr>
              <a:solidFill>
                <a:schemeClr val="lt1"/>
              </a:solidFill>
              <a:latin typeface="Inter"/>
              <a:ea typeface="Inter"/>
              <a:cs typeface="Inter"/>
              <a:sym typeface="Inter"/>
            </a:endParaRPr>
          </a:p>
          <a:p>
            <a:pPr indent="0" lvl="0" marL="0" rtl="0" algn="ctr">
              <a:spcBef>
                <a:spcPts val="0"/>
              </a:spcBef>
              <a:spcAft>
                <a:spcPts val="0"/>
              </a:spcAft>
              <a:buNone/>
            </a:pPr>
            <a:r>
              <a:rPr b="1" lang="en">
                <a:solidFill>
                  <a:schemeClr val="lt1"/>
                </a:solidFill>
                <a:latin typeface="Inter"/>
                <a:ea typeface="Inter"/>
                <a:cs typeface="Inter"/>
                <a:sym typeface="Inter"/>
              </a:rPr>
              <a:t>WHAT</a:t>
            </a:r>
            <a:endParaRPr b="1">
              <a:solidFill>
                <a:schemeClr val="lt1"/>
              </a:solidFill>
              <a:latin typeface="Inter"/>
              <a:ea typeface="Inter"/>
              <a:cs typeface="Inter"/>
              <a:sym typeface="Inter"/>
            </a:endParaRPr>
          </a:p>
        </p:txBody>
      </p:sp>
      <p:sp>
        <p:nvSpPr>
          <p:cNvPr id="101" name="Google Shape;101;p19"/>
          <p:cNvSpPr/>
          <p:nvPr/>
        </p:nvSpPr>
        <p:spPr>
          <a:xfrm>
            <a:off x="5625618" y="3908141"/>
            <a:ext cx="1212900" cy="720900"/>
          </a:xfrm>
          <a:prstGeom prst="rect">
            <a:avLst/>
          </a:pr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Tactical Design</a:t>
            </a:r>
            <a:endParaRPr>
              <a:solidFill>
                <a:schemeClr val="lt1"/>
              </a:solidFill>
              <a:latin typeface="Inter"/>
              <a:ea typeface="Inter"/>
              <a:cs typeface="Inter"/>
              <a:sym typeface="Inter"/>
            </a:endParaRPr>
          </a:p>
          <a:p>
            <a:pPr indent="0" lvl="0" marL="0" rtl="0" algn="ctr">
              <a:spcBef>
                <a:spcPts val="0"/>
              </a:spcBef>
              <a:spcAft>
                <a:spcPts val="0"/>
              </a:spcAft>
              <a:buNone/>
            </a:pPr>
            <a:r>
              <a:rPr b="1" lang="en">
                <a:solidFill>
                  <a:schemeClr val="lt1"/>
                </a:solidFill>
                <a:latin typeface="Inter"/>
                <a:ea typeface="Inter"/>
                <a:cs typeface="Inter"/>
                <a:sym typeface="Inter"/>
              </a:rPr>
              <a:t>HOW</a:t>
            </a:r>
            <a:endParaRPr b="1">
              <a:solidFill>
                <a:schemeClr val="lt1"/>
              </a:solidFill>
              <a:latin typeface="Inter"/>
              <a:ea typeface="Inter"/>
              <a:cs typeface="Inter"/>
              <a:sym typeface="Inter"/>
            </a:endParaRPr>
          </a:p>
        </p:txBody>
      </p:sp>
      <p:cxnSp>
        <p:nvCxnSpPr>
          <p:cNvPr id="102" name="Google Shape;102;p19"/>
          <p:cNvCxnSpPr>
            <a:stCxn id="94" idx="3"/>
            <a:endCxn id="95" idx="1"/>
          </p:cNvCxnSpPr>
          <p:nvPr/>
        </p:nvCxnSpPr>
        <p:spPr>
          <a:xfrm>
            <a:off x="1627418" y="1771553"/>
            <a:ext cx="396000" cy="0"/>
          </a:xfrm>
          <a:prstGeom prst="straightConnector1">
            <a:avLst/>
          </a:prstGeom>
          <a:noFill/>
          <a:ln cap="flat" cmpd="sng" w="9525">
            <a:solidFill>
              <a:schemeClr val="dk2"/>
            </a:solidFill>
            <a:prstDash val="solid"/>
            <a:round/>
            <a:headEnd len="med" w="med" type="none"/>
            <a:tailEnd len="med" w="med" type="none"/>
          </a:ln>
        </p:spPr>
      </p:cxnSp>
      <p:sp>
        <p:nvSpPr>
          <p:cNvPr id="103" name="Google Shape;103;p19"/>
          <p:cNvSpPr/>
          <p:nvPr/>
        </p:nvSpPr>
        <p:spPr>
          <a:xfrm>
            <a:off x="2023468" y="2533178"/>
            <a:ext cx="1212900" cy="720900"/>
          </a:xfrm>
          <a:prstGeom prst="rect">
            <a:avLst/>
          </a:prstGeom>
          <a:solidFill>
            <a:schemeClr val="accent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DDD</a:t>
            </a:r>
            <a:endParaRPr>
              <a:solidFill>
                <a:schemeClr val="lt1"/>
              </a:solidFill>
              <a:latin typeface="Inter"/>
              <a:ea typeface="Inter"/>
              <a:cs typeface="Inter"/>
              <a:sym typeface="Inter"/>
            </a:endParaRPr>
          </a:p>
          <a:p>
            <a:pPr indent="0" lvl="0" marL="0" rtl="0" algn="ctr">
              <a:spcBef>
                <a:spcPts val="0"/>
              </a:spcBef>
              <a:spcAft>
                <a:spcPts val="0"/>
              </a:spcAft>
              <a:buNone/>
            </a:pPr>
            <a:r>
              <a:rPr b="1" lang="en">
                <a:solidFill>
                  <a:schemeClr val="lt1"/>
                </a:solidFill>
                <a:latin typeface="Inter"/>
                <a:ea typeface="Inter"/>
                <a:cs typeface="Inter"/>
                <a:sym typeface="Inter"/>
              </a:rPr>
              <a:t>HOW</a:t>
            </a:r>
            <a:endParaRPr b="1">
              <a:solidFill>
                <a:schemeClr val="lt1"/>
              </a:solidFill>
              <a:latin typeface="Inter"/>
              <a:ea typeface="Inter"/>
              <a:cs typeface="Inter"/>
              <a:sym typeface="Inter"/>
            </a:endParaRPr>
          </a:p>
        </p:txBody>
      </p:sp>
      <p:cxnSp>
        <p:nvCxnSpPr>
          <p:cNvPr id="104" name="Google Shape;104;p19"/>
          <p:cNvCxnSpPr>
            <a:stCxn id="95" idx="2"/>
            <a:endCxn id="103" idx="0"/>
          </p:cNvCxnSpPr>
          <p:nvPr/>
        </p:nvCxnSpPr>
        <p:spPr>
          <a:xfrm>
            <a:off x="2629918" y="2132003"/>
            <a:ext cx="0" cy="401100"/>
          </a:xfrm>
          <a:prstGeom prst="straightConnector1">
            <a:avLst/>
          </a:prstGeom>
          <a:noFill/>
          <a:ln cap="flat" cmpd="sng" w="9525">
            <a:solidFill>
              <a:schemeClr val="dk2"/>
            </a:solidFill>
            <a:prstDash val="solid"/>
            <a:round/>
            <a:headEnd len="med" w="med" type="none"/>
            <a:tailEnd len="med" w="med" type="none"/>
          </a:ln>
        </p:spPr>
      </p:cxnSp>
      <p:cxnSp>
        <p:nvCxnSpPr>
          <p:cNvPr id="105" name="Google Shape;105;p19"/>
          <p:cNvCxnSpPr>
            <a:stCxn id="103" idx="3"/>
            <a:endCxn id="96" idx="1"/>
          </p:cNvCxnSpPr>
          <p:nvPr/>
        </p:nvCxnSpPr>
        <p:spPr>
          <a:xfrm flipH="1" rot="10800000">
            <a:off x="3236368" y="1982528"/>
            <a:ext cx="627300" cy="911100"/>
          </a:xfrm>
          <a:prstGeom prst="straightConnector1">
            <a:avLst/>
          </a:prstGeom>
          <a:noFill/>
          <a:ln cap="flat" cmpd="sng" w="9525">
            <a:solidFill>
              <a:schemeClr val="dk2"/>
            </a:solidFill>
            <a:prstDash val="solid"/>
            <a:round/>
            <a:headEnd len="med" w="med" type="none"/>
            <a:tailEnd len="med" w="med" type="none"/>
          </a:ln>
        </p:spPr>
      </p:cxnSp>
      <p:cxnSp>
        <p:nvCxnSpPr>
          <p:cNvPr id="106" name="Google Shape;106;p19"/>
          <p:cNvCxnSpPr>
            <a:stCxn id="103" idx="3"/>
            <a:endCxn id="97" idx="1"/>
          </p:cNvCxnSpPr>
          <p:nvPr/>
        </p:nvCxnSpPr>
        <p:spPr>
          <a:xfrm>
            <a:off x="3236368" y="2893628"/>
            <a:ext cx="627300" cy="886800"/>
          </a:xfrm>
          <a:prstGeom prst="straightConnector1">
            <a:avLst/>
          </a:prstGeom>
          <a:noFill/>
          <a:ln cap="flat" cmpd="sng" w="9525">
            <a:solidFill>
              <a:schemeClr val="dk2"/>
            </a:solidFill>
            <a:prstDash val="solid"/>
            <a:round/>
            <a:headEnd len="med" w="med" type="none"/>
            <a:tailEnd len="med" w="med" type="none"/>
          </a:ln>
        </p:spPr>
      </p:cxnSp>
      <p:cxnSp>
        <p:nvCxnSpPr>
          <p:cNvPr id="107" name="Google Shape;107;p19"/>
          <p:cNvCxnSpPr>
            <a:stCxn id="96" idx="3"/>
            <a:endCxn id="98" idx="1"/>
          </p:cNvCxnSpPr>
          <p:nvPr/>
        </p:nvCxnSpPr>
        <p:spPr>
          <a:xfrm flipH="1" rot="10800000">
            <a:off x="5076668" y="1518791"/>
            <a:ext cx="549000" cy="463800"/>
          </a:xfrm>
          <a:prstGeom prst="straightConnector1">
            <a:avLst/>
          </a:prstGeom>
          <a:noFill/>
          <a:ln cap="flat" cmpd="sng" w="9525">
            <a:solidFill>
              <a:schemeClr val="dk2"/>
            </a:solidFill>
            <a:prstDash val="solid"/>
            <a:round/>
            <a:headEnd len="med" w="med" type="none"/>
            <a:tailEnd len="med" w="med" type="none"/>
          </a:ln>
        </p:spPr>
      </p:cxnSp>
      <p:cxnSp>
        <p:nvCxnSpPr>
          <p:cNvPr id="108" name="Google Shape;108;p19"/>
          <p:cNvCxnSpPr>
            <a:stCxn id="96" idx="3"/>
            <a:endCxn id="99" idx="1"/>
          </p:cNvCxnSpPr>
          <p:nvPr/>
        </p:nvCxnSpPr>
        <p:spPr>
          <a:xfrm>
            <a:off x="5076668" y="1982591"/>
            <a:ext cx="549000" cy="452700"/>
          </a:xfrm>
          <a:prstGeom prst="straightConnector1">
            <a:avLst/>
          </a:prstGeom>
          <a:noFill/>
          <a:ln cap="flat" cmpd="sng" w="9525">
            <a:solidFill>
              <a:schemeClr val="dk2"/>
            </a:solidFill>
            <a:prstDash val="solid"/>
            <a:round/>
            <a:headEnd len="med" w="med" type="none"/>
            <a:tailEnd len="med" w="med" type="none"/>
          </a:ln>
        </p:spPr>
      </p:cxnSp>
      <p:cxnSp>
        <p:nvCxnSpPr>
          <p:cNvPr id="109" name="Google Shape;109;p19"/>
          <p:cNvCxnSpPr>
            <a:stCxn id="97" idx="3"/>
            <a:endCxn id="100" idx="1"/>
          </p:cNvCxnSpPr>
          <p:nvPr/>
        </p:nvCxnSpPr>
        <p:spPr>
          <a:xfrm flipH="1" rot="10800000">
            <a:off x="5076668" y="3351966"/>
            <a:ext cx="549000" cy="428400"/>
          </a:xfrm>
          <a:prstGeom prst="straightConnector1">
            <a:avLst/>
          </a:prstGeom>
          <a:noFill/>
          <a:ln cap="flat" cmpd="sng" w="9525">
            <a:solidFill>
              <a:schemeClr val="dk2"/>
            </a:solidFill>
            <a:prstDash val="solid"/>
            <a:round/>
            <a:headEnd len="med" w="med" type="none"/>
            <a:tailEnd len="med" w="med" type="none"/>
          </a:ln>
        </p:spPr>
      </p:cxnSp>
      <p:cxnSp>
        <p:nvCxnSpPr>
          <p:cNvPr id="110" name="Google Shape;110;p19"/>
          <p:cNvCxnSpPr>
            <a:stCxn id="97" idx="3"/>
            <a:endCxn id="101" idx="1"/>
          </p:cNvCxnSpPr>
          <p:nvPr/>
        </p:nvCxnSpPr>
        <p:spPr>
          <a:xfrm>
            <a:off x="5076668" y="3780366"/>
            <a:ext cx="549000" cy="488100"/>
          </a:xfrm>
          <a:prstGeom prst="straightConnector1">
            <a:avLst/>
          </a:prstGeom>
          <a:noFill/>
          <a:ln cap="flat" cmpd="sng" w="9525">
            <a:solidFill>
              <a:schemeClr val="dk2"/>
            </a:solidFill>
            <a:prstDash val="solid"/>
            <a:round/>
            <a:headEnd len="med" w="med" type="none"/>
            <a:tailEnd len="med" w="med" type="none"/>
          </a:ln>
        </p:spPr>
      </p:cxnSp>
      <p:sp>
        <p:nvSpPr>
          <p:cNvPr id="111" name="Google Shape;111;p19"/>
          <p:cNvSpPr/>
          <p:nvPr/>
        </p:nvSpPr>
        <p:spPr>
          <a:xfrm>
            <a:off x="7259550" y="461595"/>
            <a:ext cx="1212900" cy="393600"/>
          </a:xfrm>
          <a:prstGeom prst="rect">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Subdomains</a:t>
            </a:r>
            <a:endParaRPr b="1">
              <a:solidFill>
                <a:schemeClr val="lt1"/>
              </a:solidFill>
              <a:latin typeface="Inter"/>
              <a:ea typeface="Inter"/>
              <a:cs typeface="Inter"/>
              <a:sym typeface="Inter"/>
            </a:endParaRPr>
          </a:p>
        </p:txBody>
      </p:sp>
      <p:cxnSp>
        <p:nvCxnSpPr>
          <p:cNvPr id="112" name="Google Shape;112;p19"/>
          <p:cNvCxnSpPr>
            <a:stCxn id="98" idx="3"/>
            <a:endCxn id="111" idx="1"/>
          </p:cNvCxnSpPr>
          <p:nvPr/>
        </p:nvCxnSpPr>
        <p:spPr>
          <a:xfrm flipH="1" rot="10800000">
            <a:off x="6838468" y="658541"/>
            <a:ext cx="421200" cy="860100"/>
          </a:xfrm>
          <a:prstGeom prst="straightConnector1">
            <a:avLst/>
          </a:prstGeom>
          <a:noFill/>
          <a:ln cap="flat" cmpd="sng" w="9525">
            <a:solidFill>
              <a:schemeClr val="dk2"/>
            </a:solidFill>
            <a:prstDash val="solid"/>
            <a:round/>
            <a:headEnd len="med" w="med" type="none"/>
            <a:tailEnd len="med" w="med" type="none"/>
          </a:ln>
        </p:spPr>
      </p:cxnSp>
      <p:sp>
        <p:nvSpPr>
          <p:cNvPr id="113" name="Google Shape;113;p19"/>
          <p:cNvSpPr/>
          <p:nvPr/>
        </p:nvSpPr>
        <p:spPr>
          <a:xfrm>
            <a:off x="7259550" y="929570"/>
            <a:ext cx="1212900" cy="393600"/>
          </a:xfrm>
          <a:prstGeom prst="rect">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Bounded Contexts</a:t>
            </a:r>
            <a:endParaRPr b="1">
              <a:solidFill>
                <a:schemeClr val="lt1"/>
              </a:solidFill>
              <a:latin typeface="Inter"/>
              <a:ea typeface="Inter"/>
              <a:cs typeface="Inter"/>
              <a:sym typeface="Inter"/>
            </a:endParaRPr>
          </a:p>
        </p:txBody>
      </p:sp>
      <p:sp>
        <p:nvSpPr>
          <p:cNvPr id="114" name="Google Shape;114;p19"/>
          <p:cNvSpPr/>
          <p:nvPr/>
        </p:nvSpPr>
        <p:spPr>
          <a:xfrm>
            <a:off x="7259550" y="1397545"/>
            <a:ext cx="1212900" cy="393600"/>
          </a:xfrm>
          <a:prstGeom prst="rect">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Context Maps</a:t>
            </a:r>
            <a:endParaRPr b="1">
              <a:solidFill>
                <a:schemeClr val="lt1"/>
              </a:solidFill>
              <a:latin typeface="Inter"/>
              <a:ea typeface="Inter"/>
              <a:cs typeface="Inter"/>
              <a:sym typeface="Inter"/>
            </a:endParaRPr>
          </a:p>
        </p:txBody>
      </p:sp>
      <p:cxnSp>
        <p:nvCxnSpPr>
          <p:cNvPr id="115" name="Google Shape;115;p19"/>
          <p:cNvCxnSpPr>
            <a:stCxn id="98" idx="3"/>
            <a:endCxn id="113" idx="1"/>
          </p:cNvCxnSpPr>
          <p:nvPr/>
        </p:nvCxnSpPr>
        <p:spPr>
          <a:xfrm flipH="1" rot="10800000">
            <a:off x="6838468" y="1126241"/>
            <a:ext cx="421200" cy="392400"/>
          </a:xfrm>
          <a:prstGeom prst="straightConnector1">
            <a:avLst/>
          </a:prstGeom>
          <a:noFill/>
          <a:ln cap="flat" cmpd="sng" w="9525">
            <a:solidFill>
              <a:schemeClr val="dk2"/>
            </a:solidFill>
            <a:prstDash val="solid"/>
            <a:round/>
            <a:headEnd len="med" w="med" type="none"/>
            <a:tailEnd len="med" w="med" type="none"/>
          </a:ln>
        </p:spPr>
      </p:cxnSp>
      <p:cxnSp>
        <p:nvCxnSpPr>
          <p:cNvPr id="116" name="Google Shape;116;p19"/>
          <p:cNvCxnSpPr>
            <a:stCxn id="98" idx="3"/>
            <a:endCxn id="114" idx="1"/>
          </p:cNvCxnSpPr>
          <p:nvPr/>
        </p:nvCxnSpPr>
        <p:spPr>
          <a:xfrm>
            <a:off x="6838468" y="1518641"/>
            <a:ext cx="421200" cy="75600"/>
          </a:xfrm>
          <a:prstGeom prst="straightConnector1">
            <a:avLst/>
          </a:prstGeom>
          <a:noFill/>
          <a:ln cap="flat" cmpd="sng" w="9525">
            <a:solidFill>
              <a:schemeClr val="dk2"/>
            </a:solidFill>
            <a:prstDash val="solid"/>
            <a:round/>
            <a:headEnd len="med" w="med" type="none"/>
            <a:tailEnd len="med" w="med" type="none"/>
          </a:ln>
        </p:spPr>
      </p:cxnSp>
      <p:sp>
        <p:nvSpPr>
          <p:cNvPr id="117" name="Google Shape;117;p19"/>
          <p:cNvSpPr/>
          <p:nvPr/>
        </p:nvSpPr>
        <p:spPr>
          <a:xfrm>
            <a:off x="7259550" y="2009891"/>
            <a:ext cx="1212900" cy="393600"/>
          </a:xfrm>
          <a:prstGeom prst="rect">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Domain Discovery</a:t>
            </a:r>
            <a:endParaRPr b="1">
              <a:solidFill>
                <a:schemeClr val="lt1"/>
              </a:solidFill>
              <a:latin typeface="Inter"/>
              <a:ea typeface="Inter"/>
              <a:cs typeface="Inter"/>
              <a:sym typeface="Inter"/>
            </a:endParaRPr>
          </a:p>
        </p:txBody>
      </p:sp>
      <p:cxnSp>
        <p:nvCxnSpPr>
          <p:cNvPr id="118" name="Google Shape;118;p19"/>
          <p:cNvCxnSpPr>
            <a:stCxn id="99" idx="3"/>
            <a:endCxn id="117" idx="1"/>
          </p:cNvCxnSpPr>
          <p:nvPr/>
        </p:nvCxnSpPr>
        <p:spPr>
          <a:xfrm flipH="1" rot="10800000">
            <a:off x="6838493" y="2206691"/>
            <a:ext cx="421200" cy="228600"/>
          </a:xfrm>
          <a:prstGeom prst="straightConnector1">
            <a:avLst/>
          </a:prstGeom>
          <a:noFill/>
          <a:ln cap="flat" cmpd="sng" w="9525">
            <a:solidFill>
              <a:schemeClr val="dk2"/>
            </a:solidFill>
            <a:prstDash val="solid"/>
            <a:round/>
            <a:headEnd len="med" w="med" type="none"/>
            <a:tailEnd len="med" w="med" type="none"/>
          </a:ln>
        </p:spPr>
      </p:cxnSp>
      <p:sp>
        <p:nvSpPr>
          <p:cNvPr id="119" name="Google Shape;119;p19"/>
          <p:cNvSpPr/>
          <p:nvPr/>
        </p:nvSpPr>
        <p:spPr>
          <a:xfrm>
            <a:off x="7259550" y="2530395"/>
            <a:ext cx="1212900" cy="393600"/>
          </a:xfrm>
          <a:prstGeom prst="rect">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Entities</a:t>
            </a:r>
            <a:endParaRPr b="1">
              <a:solidFill>
                <a:schemeClr val="lt1"/>
              </a:solidFill>
              <a:latin typeface="Inter"/>
              <a:ea typeface="Inter"/>
              <a:cs typeface="Inter"/>
              <a:sym typeface="Inter"/>
            </a:endParaRPr>
          </a:p>
        </p:txBody>
      </p:sp>
      <p:sp>
        <p:nvSpPr>
          <p:cNvPr id="120" name="Google Shape;120;p19"/>
          <p:cNvSpPr/>
          <p:nvPr/>
        </p:nvSpPr>
        <p:spPr>
          <a:xfrm>
            <a:off x="7259550" y="2998370"/>
            <a:ext cx="1212900" cy="393600"/>
          </a:xfrm>
          <a:prstGeom prst="rect">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Value Objects</a:t>
            </a:r>
            <a:endParaRPr b="1">
              <a:solidFill>
                <a:schemeClr val="lt1"/>
              </a:solidFill>
              <a:latin typeface="Inter"/>
              <a:ea typeface="Inter"/>
              <a:cs typeface="Inter"/>
              <a:sym typeface="Inter"/>
            </a:endParaRPr>
          </a:p>
        </p:txBody>
      </p:sp>
      <p:sp>
        <p:nvSpPr>
          <p:cNvPr id="121" name="Google Shape;121;p19"/>
          <p:cNvSpPr/>
          <p:nvPr/>
        </p:nvSpPr>
        <p:spPr>
          <a:xfrm>
            <a:off x="7259550" y="3466345"/>
            <a:ext cx="1212900" cy="393600"/>
          </a:xfrm>
          <a:prstGeom prst="rect">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Aggregates</a:t>
            </a:r>
            <a:endParaRPr b="1">
              <a:solidFill>
                <a:schemeClr val="lt1"/>
              </a:solidFill>
              <a:latin typeface="Inter"/>
              <a:ea typeface="Inter"/>
              <a:cs typeface="Inter"/>
              <a:sym typeface="Inter"/>
            </a:endParaRPr>
          </a:p>
        </p:txBody>
      </p:sp>
      <p:cxnSp>
        <p:nvCxnSpPr>
          <p:cNvPr id="122" name="Google Shape;122;p19"/>
          <p:cNvCxnSpPr>
            <a:stCxn id="100" idx="3"/>
            <a:endCxn id="119" idx="1"/>
          </p:cNvCxnSpPr>
          <p:nvPr/>
        </p:nvCxnSpPr>
        <p:spPr>
          <a:xfrm flipH="1" rot="10800000">
            <a:off x="6838493" y="2727341"/>
            <a:ext cx="421200" cy="624600"/>
          </a:xfrm>
          <a:prstGeom prst="straightConnector1">
            <a:avLst/>
          </a:prstGeom>
          <a:noFill/>
          <a:ln cap="flat" cmpd="sng" w="9525">
            <a:solidFill>
              <a:schemeClr val="dk2"/>
            </a:solidFill>
            <a:prstDash val="solid"/>
            <a:round/>
            <a:headEnd len="med" w="med" type="none"/>
            <a:tailEnd len="med" w="med" type="none"/>
          </a:ln>
        </p:spPr>
      </p:cxnSp>
      <p:cxnSp>
        <p:nvCxnSpPr>
          <p:cNvPr id="123" name="Google Shape;123;p19"/>
          <p:cNvCxnSpPr>
            <a:stCxn id="100" idx="3"/>
            <a:endCxn id="120" idx="1"/>
          </p:cNvCxnSpPr>
          <p:nvPr/>
        </p:nvCxnSpPr>
        <p:spPr>
          <a:xfrm flipH="1" rot="10800000">
            <a:off x="6838493" y="3195041"/>
            <a:ext cx="421200" cy="156900"/>
          </a:xfrm>
          <a:prstGeom prst="straightConnector1">
            <a:avLst/>
          </a:prstGeom>
          <a:noFill/>
          <a:ln cap="flat" cmpd="sng" w="9525">
            <a:solidFill>
              <a:schemeClr val="dk2"/>
            </a:solidFill>
            <a:prstDash val="solid"/>
            <a:round/>
            <a:headEnd len="med" w="med" type="none"/>
            <a:tailEnd len="med" w="med" type="none"/>
          </a:ln>
        </p:spPr>
      </p:cxnSp>
      <p:cxnSp>
        <p:nvCxnSpPr>
          <p:cNvPr id="124" name="Google Shape;124;p19"/>
          <p:cNvCxnSpPr>
            <a:stCxn id="100" idx="3"/>
            <a:endCxn id="121" idx="1"/>
          </p:cNvCxnSpPr>
          <p:nvPr/>
        </p:nvCxnSpPr>
        <p:spPr>
          <a:xfrm>
            <a:off x="6838493" y="3351941"/>
            <a:ext cx="421200" cy="311100"/>
          </a:xfrm>
          <a:prstGeom prst="straightConnector1">
            <a:avLst/>
          </a:prstGeom>
          <a:noFill/>
          <a:ln cap="flat" cmpd="sng" w="9525">
            <a:solidFill>
              <a:schemeClr val="dk2"/>
            </a:solidFill>
            <a:prstDash val="solid"/>
            <a:round/>
            <a:headEnd len="med" w="med" type="none"/>
            <a:tailEnd len="med" w="med" type="none"/>
          </a:ln>
        </p:spPr>
      </p:cxnSp>
      <p:sp>
        <p:nvSpPr>
          <p:cNvPr id="125" name="Google Shape;125;p19"/>
          <p:cNvSpPr/>
          <p:nvPr/>
        </p:nvSpPr>
        <p:spPr>
          <a:xfrm>
            <a:off x="7259550" y="3986841"/>
            <a:ext cx="1212900" cy="393600"/>
          </a:xfrm>
          <a:prstGeom prst="rect">
            <a:avLst/>
          </a:pr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BDD, TDD</a:t>
            </a:r>
            <a:endParaRPr b="1">
              <a:solidFill>
                <a:schemeClr val="lt1"/>
              </a:solidFill>
              <a:latin typeface="Inter"/>
              <a:ea typeface="Inter"/>
              <a:cs typeface="Inter"/>
              <a:sym typeface="Inter"/>
            </a:endParaRPr>
          </a:p>
        </p:txBody>
      </p:sp>
      <p:sp>
        <p:nvSpPr>
          <p:cNvPr id="126" name="Google Shape;126;p19"/>
          <p:cNvSpPr/>
          <p:nvPr/>
        </p:nvSpPr>
        <p:spPr>
          <a:xfrm>
            <a:off x="7259550" y="4507341"/>
            <a:ext cx="1212900" cy="393600"/>
          </a:xfrm>
          <a:prstGeom prst="rect">
            <a:avLst/>
          </a:pr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Contract Testing</a:t>
            </a:r>
            <a:endParaRPr b="1">
              <a:solidFill>
                <a:schemeClr val="lt1"/>
              </a:solidFill>
              <a:latin typeface="Inter"/>
              <a:ea typeface="Inter"/>
              <a:cs typeface="Inter"/>
              <a:sym typeface="Inter"/>
            </a:endParaRPr>
          </a:p>
        </p:txBody>
      </p:sp>
      <p:cxnSp>
        <p:nvCxnSpPr>
          <p:cNvPr id="127" name="Google Shape;127;p19"/>
          <p:cNvCxnSpPr>
            <a:stCxn id="101" idx="3"/>
            <a:endCxn id="125" idx="1"/>
          </p:cNvCxnSpPr>
          <p:nvPr/>
        </p:nvCxnSpPr>
        <p:spPr>
          <a:xfrm flipH="1" rot="10800000">
            <a:off x="6838518" y="4183691"/>
            <a:ext cx="420900" cy="84900"/>
          </a:xfrm>
          <a:prstGeom prst="straightConnector1">
            <a:avLst/>
          </a:prstGeom>
          <a:noFill/>
          <a:ln cap="flat" cmpd="sng" w="9525">
            <a:solidFill>
              <a:schemeClr val="dk2"/>
            </a:solidFill>
            <a:prstDash val="solid"/>
            <a:round/>
            <a:headEnd len="med" w="med" type="none"/>
            <a:tailEnd len="med" w="med" type="none"/>
          </a:ln>
        </p:spPr>
      </p:cxnSp>
      <p:cxnSp>
        <p:nvCxnSpPr>
          <p:cNvPr id="128" name="Google Shape;128;p19"/>
          <p:cNvCxnSpPr>
            <a:stCxn id="101" idx="3"/>
            <a:endCxn id="126" idx="1"/>
          </p:cNvCxnSpPr>
          <p:nvPr/>
        </p:nvCxnSpPr>
        <p:spPr>
          <a:xfrm>
            <a:off x="6838518" y="4268591"/>
            <a:ext cx="420900" cy="43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37"/>
          <p:cNvSpPr/>
          <p:nvPr/>
        </p:nvSpPr>
        <p:spPr>
          <a:xfrm>
            <a:off x="0" y="2571750"/>
            <a:ext cx="4572300" cy="257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7"/>
          <p:cNvSpPr txBox="1"/>
          <p:nvPr>
            <p:ph idx="4294967295" type="subTitle"/>
          </p:nvPr>
        </p:nvSpPr>
        <p:spPr>
          <a:xfrm>
            <a:off x="380800" y="2933200"/>
            <a:ext cx="3823200" cy="184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rgbClr val="FFFFFF"/>
                </a:solidFill>
              </a:rPr>
              <a:t>Implications</a:t>
            </a:r>
            <a:endParaRPr b="1">
              <a:solidFill>
                <a:srgbClr val="FFFFFF"/>
              </a:solidFill>
            </a:endParaRPr>
          </a:p>
          <a:p>
            <a:pPr indent="-330200" lvl="0" marL="457200" rtl="0" algn="l">
              <a:spcBef>
                <a:spcPts val="1200"/>
              </a:spcBef>
              <a:spcAft>
                <a:spcPts val="0"/>
              </a:spcAft>
              <a:buClr>
                <a:schemeClr val="lt1"/>
              </a:buClr>
              <a:buSzPts val="1600"/>
              <a:buChar char="●"/>
            </a:pPr>
            <a:r>
              <a:rPr b="1" lang="en">
                <a:solidFill>
                  <a:schemeClr val="lt1"/>
                </a:solidFill>
              </a:rPr>
              <a:t>Supplier has little motivation to support customer needs</a:t>
            </a:r>
            <a:endParaRPr b="1">
              <a:solidFill>
                <a:schemeClr val="lt1"/>
              </a:solidFill>
            </a:endParaRPr>
          </a:p>
          <a:p>
            <a:pPr indent="-330200" lvl="0" marL="457200" rtl="0" algn="l">
              <a:spcBef>
                <a:spcPts val="0"/>
              </a:spcBef>
              <a:spcAft>
                <a:spcPts val="0"/>
              </a:spcAft>
              <a:buClr>
                <a:schemeClr val="lt1"/>
              </a:buClr>
              <a:buSzPts val="1600"/>
              <a:buChar char="●"/>
            </a:pPr>
            <a:r>
              <a:rPr b="1" lang="en">
                <a:solidFill>
                  <a:schemeClr val="lt1"/>
                </a:solidFill>
              </a:rPr>
              <a:t>Customer is unwilling to conform</a:t>
            </a:r>
            <a:endParaRPr b="1">
              <a:solidFill>
                <a:schemeClr val="lt1"/>
              </a:solidFill>
            </a:endParaRPr>
          </a:p>
        </p:txBody>
      </p:sp>
      <p:sp>
        <p:nvSpPr>
          <p:cNvPr id="527" name="Google Shape;527;p37"/>
          <p:cNvSpPr/>
          <p:nvPr/>
        </p:nvSpPr>
        <p:spPr>
          <a:xfrm>
            <a:off x="4571000" y="2571750"/>
            <a:ext cx="4572300" cy="257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7"/>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Anti-Corruption Layer</a:t>
            </a:r>
            <a:endParaRPr/>
          </a:p>
        </p:txBody>
      </p:sp>
      <p:sp>
        <p:nvSpPr>
          <p:cNvPr id="529" name="Google Shape;529;p37"/>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solidFill>
                  <a:schemeClr val="dk1"/>
                </a:solidFill>
              </a:rPr>
              <a:t>Customer wants to protect itself from supplier models</a:t>
            </a:r>
            <a:endParaRPr/>
          </a:p>
        </p:txBody>
      </p:sp>
      <p:sp>
        <p:nvSpPr>
          <p:cNvPr id="530" name="Google Shape;530;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1" name="Google Shape;531;p37"/>
          <p:cNvSpPr txBox="1"/>
          <p:nvPr>
            <p:ph idx="4294967295" type="subTitle"/>
          </p:nvPr>
        </p:nvSpPr>
        <p:spPr>
          <a:xfrm>
            <a:off x="4951800" y="2933200"/>
            <a:ext cx="3823200" cy="184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rgbClr val="FFFFFF"/>
                </a:solidFill>
              </a:rPr>
              <a:t>When to use</a:t>
            </a:r>
            <a:endParaRPr b="1">
              <a:solidFill>
                <a:srgbClr val="FFFFFF"/>
              </a:solidFill>
            </a:endParaRPr>
          </a:p>
          <a:p>
            <a:pPr indent="-330200" lvl="0" marL="457200" rtl="0" algn="l">
              <a:spcBef>
                <a:spcPts val="1200"/>
              </a:spcBef>
              <a:spcAft>
                <a:spcPts val="0"/>
              </a:spcAft>
              <a:buClr>
                <a:srgbClr val="FFFFFF"/>
              </a:buClr>
              <a:buSzPts val="1600"/>
              <a:buChar char="●"/>
            </a:pPr>
            <a:r>
              <a:rPr b="1" lang="en">
                <a:solidFill>
                  <a:srgbClr val="FFFFFF"/>
                </a:solidFill>
              </a:rPr>
              <a:t>Customer is a core domain</a:t>
            </a:r>
            <a:endParaRPr b="1">
              <a:solidFill>
                <a:srgbClr val="FFFFFF"/>
              </a:solidFill>
            </a:endParaRPr>
          </a:p>
          <a:p>
            <a:pPr indent="-330200" lvl="0" marL="457200" rtl="0" algn="l">
              <a:spcBef>
                <a:spcPts val="0"/>
              </a:spcBef>
              <a:spcAft>
                <a:spcPts val="0"/>
              </a:spcAft>
              <a:buClr>
                <a:srgbClr val="FFFFFF"/>
              </a:buClr>
              <a:buSzPts val="1600"/>
              <a:buChar char="●"/>
            </a:pPr>
            <a:r>
              <a:rPr b="1" lang="en">
                <a:solidFill>
                  <a:srgbClr val="FFFFFF"/>
                </a:solidFill>
              </a:rPr>
              <a:t>Upstream model is inefficient</a:t>
            </a:r>
            <a:endParaRPr b="1">
              <a:solidFill>
                <a:srgbClr val="FFFFFF"/>
              </a:solidFill>
            </a:endParaRPr>
          </a:p>
          <a:p>
            <a:pPr indent="-330200" lvl="0" marL="457200" rtl="0" algn="l">
              <a:spcBef>
                <a:spcPts val="0"/>
              </a:spcBef>
              <a:spcAft>
                <a:spcPts val="0"/>
              </a:spcAft>
              <a:buClr>
                <a:srgbClr val="FFFFFF"/>
              </a:buClr>
              <a:buSzPts val="1600"/>
              <a:buChar char="●"/>
            </a:pPr>
            <a:r>
              <a:rPr b="1" lang="en">
                <a:solidFill>
                  <a:srgbClr val="FFFFFF"/>
                </a:solidFill>
              </a:rPr>
              <a:t>Supplier’s contract changes often</a:t>
            </a:r>
            <a:endParaRPr b="1">
              <a:solidFill>
                <a:srgbClr val="FFFFFF"/>
              </a:solidFill>
            </a:endParaRPr>
          </a:p>
          <a:p>
            <a:pPr indent="0" lvl="0" marL="0" rtl="0" algn="l">
              <a:spcBef>
                <a:spcPts val="1200"/>
              </a:spcBef>
              <a:spcAft>
                <a:spcPts val="1200"/>
              </a:spcAft>
              <a:buNone/>
            </a:pPr>
            <a:r>
              <a:t/>
            </a:r>
            <a:endParaRPr b="1">
              <a:solidFill>
                <a:srgbClr val="FFFFFF"/>
              </a:solidFill>
            </a:endParaRPr>
          </a:p>
        </p:txBody>
      </p:sp>
      <p:sp>
        <p:nvSpPr>
          <p:cNvPr id="532" name="Google Shape;532;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800">
                <a:solidFill>
                  <a:srgbClr val="D9D9D9"/>
                </a:solidFill>
                <a:latin typeface="Inter Light"/>
                <a:ea typeface="Inter Light"/>
                <a:cs typeface="Inter Light"/>
                <a:sym typeface="Inter Light"/>
              </a:rPr>
              <a:t>‹#›</a:t>
            </a:fld>
            <a:endParaRPr sz="700">
              <a:solidFill>
                <a:srgbClr val="D9D9D9"/>
              </a:solidFill>
              <a:latin typeface="Inter Light"/>
              <a:ea typeface="Inter Light"/>
              <a:cs typeface="Inter Light"/>
              <a:sym typeface="Inter Light"/>
            </a:endParaRPr>
          </a:p>
        </p:txBody>
      </p:sp>
      <p:sp>
        <p:nvSpPr>
          <p:cNvPr id="533" name="Google Shape;533;p37"/>
          <p:cNvSpPr txBox="1"/>
          <p:nvPr/>
        </p:nvSpPr>
        <p:spPr>
          <a:xfrm>
            <a:off x="368524" y="4759718"/>
            <a:ext cx="3937800" cy="1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i="0" lang="en" sz="600" u="none" cap="none" strike="noStrike">
                <a:solidFill>
                  <a:srgbClr val="D9D9D9"/>
                </a:solidFill>
                <a:latin typeface="Inter"/>
                <a:ea typeface="Inter"/>
                <a:cs typeface="Inter"/>
                <a:sym typeface="Inter"/>
              </a:rPr>
              <a:t>© </a:t>
            </a:r>
            <a:r>
              <a:rPr lang="en" sz="600">
                <a:solidFill>
                  <a:srgbClr val="D9D9D9"/>
                </a:solidFill>
                <a:latin typeface="Inter"/>
                <a:ea typeface="Inter"/>
                <a:cs typeface="Inter"/>
                <a:sym typeface="Inter"/>
              </a:rPr>
              <a:t>2021 </a:t>
            </a:r>
            <a:r>
              <a:rPr i="0" lang="en" sz="600" u="none" cap="none" strike="noStrike">
                <a:solidFill>
                  <a:srgbClr val="D9D9D9"/>
                </a:solidFill>
                <a:latin typeface="Inter"/>
                <a:ea typeface="Inter"/>
                <a:cs typeface="Inter"/>
                <a:sym typeface="Inter"/>
              </a:rPr>
              <a:t>Thought</a:t>
            </a:r>
            <a:r>
              <a:rPr lang="en" sz="600">
                <a:solidFill>
                  <a:srgbClr val="D9D9D9"/>
                </a:solidFill>
                <a:latin typeface="Inter"/>
                <a:ea typeface="Inter"/>
                <a:cs typeface="Inter"/>
                <a:sym typeface="Inter"/>
              </a:rPr>
              <a:t>w</a:t>
            </a:r>
            <a:r>
              <a:rPr i="0" lang="en" sz="600" u="none" cap="none" strike="noStrike">
                <a:solidFill>
                  <a:srgbClr val="D9D9D9"/>
                </a:solidFill>
                <a:latin typeface="Inter"/>
                <a:ea typeface="Inter"/>
                <a:cs typeface="Inter"/>
                <a:sym typeface="Inter"/>
              </a:rPr>
              <a:t>orks </a:t>
            </a:r>
            <a:endParaRPr i="0" sz="600" u="none" cap="none" strike="noStrike">
              <a:solidFill>
                <a:srgbClr val="D9D9D9"/>
              </a:solidFill>
              <a:latin typeface="Inter"/>
              <a:ea typeface="Inter"/>
              <a:cs typeface="Inter"/>
              <a:sym typeface="Inter"/>
            </a:endParaRPr>
          </a:p>
        </p:txBody>
      </p:sp>
      <p:sp>
        <p:nvSpPr>
          <p:cNvPr id="534" name="Google Shape;534;p37"/>
          <p:cNvSpPr/>
          <p:nvPr/>
        </p:nvSpPr>
        <p:spPr>
          <a:xfrm>
            <a:off x="1193209" y="1126574"/>
            <a:ext cx="2473500" cy="12570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Inter"/>
                <a:ea typeface="Inter"/>
                <a:cs typeface="Inter"/>
                <a:sym typeface="Inter"/>
              </a:rPr>
              <a:t>Supplier</a:t>
            </a:r>
            <a:endParaRPr sz="2400">
              <a:solidFill>
                <a:schemeClr val="lt2"/>
              </a:solidFill>
              <a:latin typeface="Inter"/>
              <a:ea typeface="Inter"/>
              <a:cs typeface="Inter"/>
              <a:sym typeface="Inter"/>
            </a:endParaRPr>
          </a:p>
        </p:txBody>
      </p:sp>
      <p:sp>
        <p:nvSpPr>
          <p:cNvPr id="535" name="Google Shape;535;p37"/>
          <p:cNvSpPr/>
          <p:nvPr/>
        </p:nvSpPr>
        <p:spPr>
          <a:xfrm>
            <a:off x="5488184" y="1126574"/>
            <a:ext cx="2473500" cy="12570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Inter"/>
                <a:ea typeface="Inter"/>
                <a:cs typeface="Inter"/>
                <a:sym typeface="Inter"/>
              </a:rPr>
              <a:t>Customer</a:t>
            </a:r>
            <a:endParaRPr sz="2400">
              <a:solidFill>
                <a:schemeClr val="lt2"/>
              </a:solidFill>
              <a:latin typeface="Inter"/>
              <a:ea typeface="Inter"/>
              <a:cs typeface="Inter"/>
              <a:sym typeface="Inter"/>
            </a:endParaRPr>
          </a:p>
        </p:txBody>
      </p:sp>
      <p:cxnSp>
        <p:nvCxnSpPr>
          <p:cNvPr id="536" name="Google Shape;536;p37"/>
          <p:cNvCxnSpPr>
            <a:stCxn id="534" idx="6"/>
            <a:endCxn id="535" idx="2"/>
          </p:cNvCxnSpPr>
          <p:nvPr/>
        </p:nvCxnSpPr>
        <p:spPr>
          <a:xfrm>
            <a:off x="3666709" y="1755074"/>
            <a:ext cx="1821600" cy="0"/>
          </a:xfrm>
          <a:prstGeom prst="straightConnector1">
            <a:avLst/>
          </a:prstGeom>
          <a:noFill/>
          <a:ln cap="flat" cmpd="sng" w="28575">
            <a:solidFill>
              <a:schemeClr val="dk2"/>
            </a:solidFill>
            <a:prstDash val="solid"/>
            <a:round/>
            <a:headEnd len="med" w="med" type="none"/>
            <a:tailEnd len="med" w="med" type="none"/>
          </a:ln>
        </p:spPr>
      </p:cxnSp>
      <p:sp>
        <p:nvSpPr>
          <p:cNvPr id="537" name="Google Shape;537;p37"/>
          <p:cNvSpPr txBox="1"/>
          <p:nvPr/>
        </p:nvSpPr>
        <p:spPr>
          <a:xfrm>
            <a:off x="3666700" y="1354875"/>
            <a:ext cx="36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Inter"/>
                <a:ea typeface="Inter"/>
                <a:cs typeface="Inter"/>
                <a:sym typeface="Inter"/>
              </a:rPr>
              <a:t>U</a:t>
            </a:r>
            <a:endParaRPr b="1">
              <a:latin typeface="Inter"/>
              <a:ea typeface="Inter"/>
              <a:cs typeface="Inter"/>
              <a:sym typeface="Inter"/>
            </a:endParaRPr>
          </a:p>
        </p:txBody>
      </p:sp>
      <p:sp>
        <p:nvSpPr>
          <p:cNvPr id="538" name="Google Shape;538;p37"/>
          <p:cNvSpPr txBox="1"/>
          <p:nvPr/>
        </p:nvSpPr>
        <p:spPr>
          <a:xfrm>
            <a:off x="4951800" y="1354875"/>
            <a:ext cx="36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Inter"/>
                <a:ea typeface="Inter"/>
                <a:cs typeface="Inter"/>
                <a:sym typeface="Inter"/>
              </a:rPr>
              <a:t>D</a:t>
            </a:r>
            <a:endParaRPr b="1">
              <a:latin typeface="Inter"/>
              <a:ea typeface="Inter"/>
              <a:cs typeface="Inter"/>
              <a:sym typeface="Inter"/>
            </a:endParaRPr>
          </a:p>
        </p:txBody>
      </p:sp>
      <p:sp>
        <p:nvSpPr>
          <p:cNvPr id="539" name="Google Shape;539;p37"/>
          <p:cNvSpPr txBox="1"/>
          <p:nvPr/>
        </p:nvSpPr>
        <p:spPr>
          <a:xfrm rot="-5400000">
            <a:off x="5134500" y="1554975"/>
            <a:ext cx="771000" cy="4002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Inter"/>
                <a:ea typeface="Inter"/>
                <a:cs typeface="Inter"/>
                <a:sym typeface="Inter"/>
              </a:rPr>
              <a:t>ACL</a:t>
            </a:r>
            <a:endParaRPr b="1">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par>
                                <p:cTn fill="hold" nodeType="with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par>
                                <p:cTn fill="hold" nodeType="with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000"/>
                                        <p:tgtEl>
                                          <p:spTgt spid="5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000"/>
                                        <p:tgtEl>
                                          <p:spTgt spid="525"/>
                                        </p:tgtEl>
                                      </p:cBhvr>
                                    </p:animEffect>
                                  </p:childTnLst>
                                </p:cTn>
                              </p:par>
                              <p:par>
                                <p:cTn fill="hold" nodeType="with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000"/>
                                        <p:tgtEl>
                                          <p:spTgt spid="5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par>
                                <p:cTn fill="hold" nodeType="with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38"/>
          <p:cNvSpPr/>
          <p:nvPr/>
        </p:nvSpPr>
        <p:spPr>
          <a:xfrm>
            <a:off x="0" y="2571750"/>
            <a:ext cx="4572300" cy="257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8"/>
          <p:cNvSpPr txBox="1"/>
          <p:nvPr>
            <p:ph idx="4294967295" type="subTitle"/>
          </p:nvPr>
        </p:nvSpPr>
        <p:spPr>
          <a:xfrm>
            <a:off x="380800" y="2933200"/>
            <a:ext cx="3823200" cy="184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rgbClr val="FFFFFF"/>
                </a:solidFill>
              </a:rPr>
              <a:t>Implications</a:t>
            </a:r>
            <a:endParaRPr b="1">
              <a:solidFill>
                <a:srgbClr val="FFFFFF"/>
              </a:solidFill>
            </a:endParaRPr>
          </a:p>
          <a:p>
            <a:pPr indent="-330200" lvl="0" marL="457200" rtl="0" algn="l">
              <a:spcBef>
                <a:spcPts val="1200"/>
              </a:spcBef>
              <a:spcAft>
                <a:spcPts val="0"/>
              </a:spcAft>
              <a:buClr>
                <a:schemeClr val="lt1"/>
              </a:buClr>
              <a:buSzPts val="1600"/>
              <a:buChar char="●"/>
            </a:pPr>
            <a:r>
              <a:rPr b="1" lang="en">
                <a:solidFill>
                  <a:schemeClr val="lt1"/>
                </a:solidFill>
              </a:rPr>
              <a:t>Supplier has little motivation to support customer needs</a:t>
            </a:r>
            <a:endParaRPr b="1">
              <a:solidFill>
                <a:schemeClr val="lt1"/>
              </a:solidFill>
            </a:endParaRPr>
          </a:p>
          <a:p>
            <a:pPr indent="-330200" lvl="0" marL="457200" rtl="0" algn="l">
              <a:spcBef>
                <a:spcPts val="0"/>
              </a:spcBef>
              <a:spcAft>
                <a:spcPts val="0"/>
              </a:spcAft>
              <a:buClr>
                <a:schemeClr val="lt1"/>
              </a:buClr>
              <a:buSzPts val="1600"/>
              <a:buChar char="●"/>
            </a:pPr>
            <a:r>
              <a:rPr b="1" lang="en">
                <a:solidFill>
                  <a:schemeClr val="lt1"/>
                </a:solidFill>
              </a:rPr>
              <a:t>Customer is in a “take it or leave it” situation</a:t>
            </a:r>
            <a:endParaRPr b="1">
              <a:solidFill>
                <a:schemeClr val="lt1"/>
              </a:solidFill>
            </a:endParaRPr>
          </a:p>
        </p:txBody>
      </p:sp>
      <p:sp>
        <p:nvSpPr>
          <p:cNvPr id="546" name="Google Shape;546;p38"/>
          <p:cNvSpPr/>
          <p:nvPr/>
        </p:nvSpPr>
        <p:spPr>
          <a:xfrm>
            <a:off x="4571000" y="2571750"/>
            <a:ext cx="4572300" cy="257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8"/>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Conformist</a:t>
            </a:r>
            <a:endParaRPr/>
          </a:p>
        </p:txBody>
      </p:sp>
      <p:sp>
        <p:nvSpPr>
          <p:cNvPr id="548" name="Google Shape;548;p38"/>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solidFill>
                  <a:schemeClr val="dk1"/>
                </a:solidFill>
              </a:rPr>
              <a:t>Customer accepts dependency on supplier model</a:t>
            </a:r>
            <a:endParaRPr/>
          </a:p>
        </p:txBody>
      </p:sp>
      <p:sp>
        <p:nvSpPr>
          <p:cNvPr id="549" name="Google Shape;549;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0" name="Google Shape;550;p38"/>
          <p:cNvSpPr txBox="1"/>
          <p:nvPr>
            <p:ph idx="4294967295" type="subTitle"/>
          </p:nvPr>
        </p:nvSpPr>
        <p:spPr>
          <a:xfrm>
            <a:off x="4951800" y="2933200"/>
            <a:ext cx="3823200" cy="184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rgbClr val="FFFFFF"/>
                </a:solidFill>
              </a:rPr>
              <a:t>When to use</a:t>
            </a:r>
            <a:endParaRPr b="1">
              <a:solidFill>
                <a:srgbClr val="FFFFFF"/>
              </a:solidFill>
            </a:endParaRPr>
          </a:p>
          <a:p>
            <a:pPr indent="-330200" lvl="0" marL="457200" rtl="0" algn="l">
              <a:spcBef>
                <a:spcPts val="1200"/>
              </a:spcBef>
              <a:spcAft>
                <a:spcPts val="0"/>
              </a:spcAft>
              <a:buClr>
                <a:srgbClr val="FFFFFF"/>
              </a:buClr>
              <a:buSzPts val="1600"/>
              <a:buChar char="●"/>
            </a:pPr>
            <a:r>
              <a:rPr b="1" lang="en">
                <a:solidFill>
                  <a:srgbClr val="FFFFFF"/>
                </a:solidFill>
              </a:rPr>
              <a:t>Supplier model may be good enough</a:t>
            </a:r>
            <a:endParaRPr b="1">
              <a:solidFill>
                <a:srgbClr val="FFFFFF"/>
              </a:solidFill>
            </a:endParaRPr>
          </a:p>
          <a:p>
            <a:pPr indent="-330200" lvl="0" marL="457200" rtl="0" algn="l">
              <a:spcBef>
                <a:spcPts val="0"/>
              </a:spcBef>
              <a:spcAft>
                <a:spcPts val="0"/>
              </a:spcAft>
              <a:buClr>
                <a:srgbClr val="FFFFFF"/>
              </a:buClr>
              <a:buSzPts val="1600"/>
              <a:buChar char="●"/>
            </a:pPr>
            <a:r>
              <a:rPr b="1" lang="en">
                <a:solidFill>
                  <a:srgbClr val="FFFFFF"/>
                </a:solidFill>
              </a:rPr>
              <a:t>Supplier model is a well-known, accepted, de facto standard</a:t>
            </a:r>
            <a:endParaRPr b="1">
              <a:solidFill>
                <a:srgbClr val="FFFFFF"/>
              </a:solidFill>
            </a:endParaRPr>
          </a:p>
          <a:p>
            <a:pPr indent="-330200" lvl="0" marL="457200" rtl="0" algn="l">
              <a:spcBef>
                <a:spcPts val="0"/>
              </a:spcBef>
              <a:spcAft>
                <a:spcPts val="0"/>
              </a:spcAft>
              <a:buClr>
                <a:schemeClr val="lt1"/>
              </a:buClr>
              <a:buSzPts val="1600"/>
              <a:buChar char="●"/>
            </a:pPr>
            <a:r>
              <a:rPr b="1" lang="en">
                <a:solidFill>
                  <a:schemeClr val="lt1"/>
                </a:solidFill>
              </a:rPr>
              <a:t>Team does not have the skills</a:t>
            </a:r>
            <a:endParaRPr b="1">
              <a:solidFill>
                <a:srgbClr val="FFFFFF"/>
              </a:solidFill>
            </a:endParaRPr>
          </a:p>
          <a:p>
            <a:pPr indent="0" lvl="0" marL="0" rtl="0" algn="l">
              <a:spcBef>
                <a:spcPts val="1200"/>
              </a:spcBef>
              <a:spcAft>
                <a:spcPts val="1200"/>
              </a:spcAft>
              <a:buNone/>
            </a:pPr>
            <a:r>
              <a:t/>
            </a:r>
            <a:endParaRPr b="1">
              <a:solidFill>
                <a:srgbClr val="FFFFFF"/>
              </a:solidFill>
            </a:endParaRPr>
          </a:p>
        </p:txBody>
      </p:sp>
      <p:sp>
        <p:nvSpPr>
          <p:cNvPr id="551" name="Google Shape;551;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800">
                <a:solidFill>
                  <a:srgbClr val="D9D9D9"/>
                </a:solidFill>
                <a:latin typeface="Inter Light"/>
                <a:ea typeface="Inter Light"/>
                <a:cs typeface="Inter Light"/>
                <a:sym typeface="Inter Light"/>
              </a:rPr>
              <a:t>‹#›</a:t>
            </a:fld>
            <a:endParaRPr sz="700">
              <a:solidFill>
                <a:srgbClr val="D9D9D9"/>
              </a:solidFill>
              <a:latin typeface="Inter Light"/>
              <a:ea typeface="Inter Light"/>
              <a:cs typeface="Inter Light"/>
              <a:sym typeface="Inter Light"/>
            </a:endParaRPr>
          </a:p>
        </p:txBody>
      </p:sp>
      <p:sp>
        <p:nvSpPr>
          <p:cNvPr id="552" name="Google Shape;552;p38"/>
          <p:cNvSpPr txBox="1"/>
          <p:nvPr/>
        </p:nvSpPr>
        <p:spPr>
          <a:xfrm>
            <a:off x="368524" y="4759718"/>
            <a:ext cx="3937800" cy="1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i="0" lang="en" sz="600" u="none" cap="none" strike="noStrike">
                <a:solidFill>
                  <a:srgbClr val="D9D9D9"/>
                </a:solidFill>
                <a:latin typeface="Inter"/>
                <a:ea typeface="Inter"/>
                <a:cs typeface="Inter"/>
                <a:sym typeface="Inter"/>
              </a:rPr>
              <a:t>© </a:t>
            </a:r>
            <a:r>
              <a:rPr lang="en" sz="600">
                <a:solidFill>
                  <a:srgbClr val="D9D9D9"/>
                </a:solidFill>
                <a:latin typeface="Inter"/>
                <a:ea typeface="Inter"/>
                <a:cs typeface="Inter"/>
                <a:sym typeface="Inter"/>
              </a:rPr>
              <a:t>2021 </a:t>
            </a:r>
            <a:r>
              <a:rPr i="0" lang="en" sz="600" u="none" cap="none" strike="noStrike">
                <a:solidFill>
                  <a:srgbClr val="D9D9D9"/>
                </a:solidFill>
                <a:latin typeface="Inter"/>
                <a:ea typeface="Inter"/>
                <a:cs typeface="Inter"/>
                <a:sym typeface="Inter"/>
              </a:rPr>
              <a:t>Thought</a:t>
            </a:r>
            <a:r>
              <a:rPr lang="en" sz="600">
                <a:solidFill>
                  <a:srgbClr val="D9D9D9"/>
                </a:solidFill>
                <a:latin typeface="Inter"/>
                <a:ea typeface="Inter"/>
                <a:cs typeface="Inter"/>
                <a:sym typeface="Inter"/>
              </a:rPr>
              <a:t>w</a:t>
            </a:r>
            <a:r>
              <a:rPr i="0" lang="en" sz="600" u="none" cap="none" strike="noStrike">
                <a:solidFill>
                  <a:srgbClr val="D9D9D9"/>
                </a:solidFill>
                <a:latin typeface="Inter"/>
                <a:ea typeface="Inter"/>
                <a:cs typeface="Inter"/>
                <a:sym typeface="Inter"/>
              </a:rPr>
              <a:t>orks </a:t>
            </a:r>
            <a:endParaRPr i="0" sz="600" u="none" cap="none" strike="noStrike">
              <a:solidFill>
                <a:srgbClr val="D9D9D9"/>
              </a:solidFill>
              <a:latin typeface="Inter"/>
              <a:ea typeface="Inter"/>
              <a:cs typeface="Inter"/>
              <a:sym typeface="Inter"/>
            </a:endParaRPr>
          </a:p>
        </p:txBody>
      </p:sp>
      <p:sp>
        <p:nvSpPr>
          <p:cNvPr id="553" name="Google Shape;553;p38"/>
          <p:cNvSpPr/>
          <p:nvPr/>
        </p:nvSpPr>
        <p:spPr>
          <a:xfrm>
            <a:off x="1193209" y="1126574"/>
            <a:ext cx="2473500" cy="12570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lt2"/>
                </a:solidFill>
              </a:rPr>
              <a:t>Supplier</a:t>
            </a:r>
            <a:endParaRPr sz="2800">
              <a:solidFill>
                <a:schemeClr val="lt2"/>
              </a:solidFill>
            </a:endParaRPr>
          </a:p>
        </p:txBody>
      </p:sp>
      <p:sp>
        <p:nvSpPr>
          <p:cNvPr id="554" name="Google Shape;554;p38"/>
          <p:cNvSpPr/>
          <p:nvPr/>
        </p:nvSpPr>
        <p:spPr>
          <a:xfrm>
            <a:off x="5488184" y="1126574"/>
            <a:ext cx="2473500" cy="12570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lt2"/>
                </a:solidFill>
              </a:rPr>
              <a:t>Customer</a:t>
            </a:r>
            <a:endParaRPr sz="2800">
              <a:solidFill>
                <a:schemeClr val="lt2"/>
              </a:solidFill>
            </a:endParaRPr>
          </a:p>
        </p:txBody>
      </p:sp>
      <p:cxnSp>
        <p:nvCxnSpPr>
          <p:cNvPr id="555" name="Google Shape;555;p38"/>
          <p:cNvCxnSpPr>
            <a:stCxn id="553" idx="6"/>
            <a:endCxn id="554" idx="2"/>
          </p:cNvCxnSpPr>
          <p:nvPr/>
        </p:nvCxnSpPr>
        <p:spPr>
          <a:xfrm>
            <a:off x="3666709" y="1755074"/>
            <a:ext cx="1821600" cy="0"/>
          </a:xfrm>
          <a:prstGeom prst="straightConnector1">
            <a:avLst/>
          </a:prstGeom>
          <a:noFill/>
          <a:ln cap="flat" cmpd="sng" w="28575">
            <a:solidFill>
              <a:schemeClr val="dk2"/>
            </a:solidFill>
            <a:prstDash val="solid"/>
            <a:round/>
            <a:headEnd len="med" w="med" type="triangle"/>
            <a:tailEnd len="med" w="med" type="none"/>
          </a:ln>
        </p:spPr>
      </p:cxnSp>
      <p:sp>
        <p:nvSpPr>
          <p:cNvPr id="556" name="Google Shape;556;p38"/>
          <p:cNvSpPr txBox="1"/>
          <p:nvPr/>
        </p:nvSpPr>
        <p:spPr>
          <a:xfrm>
            <a:off x="3666700" y="1354875"/>
            <a:ext cx="36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Inter"/>
                <a:ea typeface="Inter"/>
                <a:cs typeface="Inter"/>
                <a:sym typeface="Inter"/>
              </a:rPr>
              <a:t>U</a:t>
            </a:r>
            <a:endParaRPr b="1">
              <a:latin typeface="Inter"/>
              <a:ea typeface="Inter"/>
              <a:cs typeface="Inter"/>
              <a:sym typeface="Inter"/>
            </a:endParaRPr>
          </a:p>
        </p:txBody>
      </p:sp>
      <p:sp>
        <p:nvSpPr>
          <p:cNvPr id="557" name="Google Shape;557;p38"/>
          <p:cNvSpPr txBox="1"/>
          <p:nvPr/>
        </p:nvSpPr>
        <p:spPr>
          <a:xfrm>
            <a:off x="5120075" y="1354875"/>
            <a:ext cx="36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Inter"/>
                <a:ea typeface="Inter"/>
                <a:cs typeface="Inter"/>
                <a:sym typeface="Inter"/>
              </a:rPr>
              <a:t>D</a:t>
            </a:r>
            <a:endParaRPr b="1">
              <a:latin typeface="Inter"/>
              <a:ea typeface="Inter"/>
              <a:cs typeface="Inter"/>
              <a:sym typeface="Inter"/>
            </a:endParaRPr>
          </a:p>
        </p:txBody>
      </p:sp>
      <p:sp>
        <p:nvSpPr>
          <p:cNvPr id="558" name="Google Shape;558;p38"/>
          <p:cNvSpPr txBox="1"/>
          <p:nvPr/>
        </p:nvSpPr>
        <p:spPr>
          <a:xfrm>
            <a:off x="4394963" y="1727875"/>
            <a:ext cx="10932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Inter"/>
                <a:ea typeface="Inter"/>
                <a:cs typeface="Inter"/>
                <a:sym typeface="Inter"/>
              </a:rPr>
              <a:t>Conforms</a:t>
            </a:r>
            <a:endParaRPr>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par>
                                <p:cTn fill="hold" nodeType="with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par>
                                <p:cTn fill="hold" nodeType="with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par>
                                <p:cTn fill="hold" nodeType="with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1000"/>
                                        <p:tgtEl>
                                          <p:spTgt spid="5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par>
                                <p:cTn fill="hold" nodeType="with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000"/>
                                        <p:tgtEl>
                                          <p:spTgt spid="5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par>
                                <p:cTn fill="hold" nodeType="with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9"/>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Customer-Supplier</a:t>
            </a:r>
            <a:endParaRPr/>
          </a:p>
        </p:txBody>
      </p:sp>
      <p:sp>
        <p:nvSpPr>
          <p:cNvPr id="564" name="Google Shape;564;p39"/>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solidFill>
                  <a:schemeClr val="dk1"/>
                </a:solidFill>
              </a:rPr>
              <a:t>Consumer-driven contracts</a:t>
            </a:r>
            <a:endParaRPr/>
          </a:p>
        </p:txBody>
      </p:sp>
      <p:sp>
        <p:nvSpPr>
          <p:cNvPr id="565" name="Google Shape;565;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66" name="Google Shape;566;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800">
                <a:solidFill>
                  <a:srgbClr val="D9D9D9"/>
                </a:solidFill>
                <a:latin typeface="Inter Light"/>
                <a:ea typeface="Inter Light"/>
                <a:cs typeface="Inter Light"/>
                <a:sym typeface="Inter Light"/>
              </a:rPr>
              <a:t>‹#›</a:t>
            </a:fld>
            <a:endParaRPr sz="700">
              <a:solidFill>
                <a:srgbClr val="D9D9D9"/>
              </a:solidFill>
              <a:latin typeface="Inter Light"/>
              <a:ea typeface="Inter Light"/>
              <a:cs typeface="Inter Light"/>
              <a:sym typeface="Inter Light"/>
            </a:endParaRPr>
          </a:p>
        </p:txBody>
      </p:sp>
      <p:sp>
        <p:nvSpPr>
          <p:cNvPr id="567" name="Google Shape;567;p39"/>
          <p:cNvSpPr txBox="1"/>
          <p:nvPr/>
        </p:nvSpPr>
        <p:spPr>
          <a:xfrm>
            <a:off x="368524" y="4759718"/>
            <a:ext cx="3937800" cy="1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i="0" lang="en" sz="600" u="none" cap="none" strike="noStrike">
                <a:solidFill>
                  <a:srgbClr val="D9D9D9"/>
                </a:solidFill>
                <a:latin typeface="Inter"/>
                <a:ea typeface="Inter"/>
                <a:cs typeface="Inter"/>
                <a:sym typeface="Inter"/>
              </a:rPr>
              <a:t>© </a:t>
            </a:r>
            <a:r>
              <a:rPr lang="en" sz="600">
                <a:solidFill>
                  <a:srgbClr val="D9D9D9"/>
                </a:solidFill>
                <a:latin typeface="Inter"/>
                <a:ea typeface="Inter"/>
                <a:cs typeface="Inter"/>
                <a:sym typeface="Inter"/>
              </a:rPr>
              <a:t>2021 </a:t>
            </a:r>
            <a:r>
              <a:rPr i="0" lang="en" sz="600" u="none" cap="none" strike="noStrike">
                <a:solidFill>
                  <a:srgbClr val="D9D9D9"/>
                </a:solidFill>
                <a:latin typeface="Inter"/>
                <a:ea typeface="Inter"/>
                <a:cs typeface="Inter"/>
                <a:sym typeface="Inter"/>
              </a:rPr>
              <a:t>Thought</a:t>
            </a:r>
            <a:r>
              <a:rPr lang="en" sz="600">
                <a:solidFill>
                  <a:srgbClr val="D9D9D9"/>
                </a:solidFill>
                <a:latin typeface="Inter"/>
                <a:ea typeface="Inter"/>
                <a:cs typeface="Inter"/>
                <a:sym typeface="Inter"/>
              </a:rPr>
              <a:t>w</a:t>
            </a:r>
            <a:r>
              <a:rPr i="0" lang="en" sz="600" u="none" cap="none" strike="noStrike">
                <a:solidFill>
                  <a:srgbClr val="D9D9D9"/>
                </a:solidFill>
                <a:latin typeface="Inter"/>
                <a:ea typeface="Inter"/>
                <a:cs typeface="Inter"/>
                <a:sym typeface="Inter"/>
              </a:rPr>
              <a:t>orks </a:t>
            </a:r>
            <a:endParaRPr i="0" sz="600" u="none" cap="none" strike="noStrike">
              <a:solidFill>
                <a:srgbClr val="D9D9D9"/>
              </a:solidFill>
              <a:latin typeface="Inter"/>
              <a:ea typeface="Inter"/>
              <a:cs typeface="Inter"/>
              <a:sym typeface="Inter"/>
            </a:endParaRPr>
          </a:p>
        </p:txBody>
      </p:sp>
      <p:sp>
        <p:nvSpPr>
          <p:cNvPr id="568" name="Google Shape;568;p39"/>
          <p:cNvSpPr/>
          <p:nvPr/>
        </p:nvSpPr>
        <p:spPr>
          <a:xfrm>
            <a:off x="1187759" y="1167079"/>
            <a:ext cx="2473500" cy="12570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2"/>
                </a:solidFill>
                <a:latin typeface="Inter"/>
                <a:ea typeface="Inter"/>
                <a:cs typeface="Inter"/>
                <a:sym typeface="Inter"/>
              </a:rPr>
              <a:t>Service</a:t>
            </a:r>
            <a:endParaRPr sz="2100">
              <a:solidFill>
                <a:schemeClr val="lt2"/>
              </a:solidFill>
              <a:latin typeface="Inter"/>
              <a:ea typeface="Inter"/>
              <a:cs typeface="Inter"/>
              <a:sym typeface="Inter"/>
            </a:endParaRPr>
          </a:p>
          <a:p>
            <a:pPr indent="0" lvl="0" marL="0" rtl="0" algn="ctr">
              <a:spcBef>
                <a:spcPts val="0"/>
              </a:spcBef>
              <a:spcAft>
                <a:spcPts val="0"/>
              </a:spcAft>
              <a:buNone/>
            </a:pPr>
            <a:r>
              <a:rPr lang="en" sz="2100">
                <a:solidFill>
                  <a:schemeClr val="lt2"/>
                </a:solidFill>
                <a:latin typeface="Inter"/>
                <a:ea typeface="Inter"/>
                <a:cs typeface="Inter"/>
                <a:sym typeface="Inter"/>
              </a:rPr>
              <a:t>Provider</a:t>
            </a:r>
            <a:endParaRPr sz="2100">
              <a:solidFill>
                <a:schemeClr val="lt2"/>
              </a:solidFill>
              <a:latin typeface="Inter"/>
              <a:ea typeface="Inter"/>
              <a:cs typeface="Inter"/>
              <a:sym typeface="Inter"/>
            </a:endParaRPr>
          </a:p>
        </p:txBody>
      </p:sp>
      <p:sp>
        <p:nvSpPr>
          <p:cNvPr id="569" name="Google Shape;569;p39"/>
          <p:cNvSpPr/>
          <p:nvPr/>
        </p:nvSpPr>
        <p:spPr>
          <a:xfrm>
            <a:off x="5482734" y="1167079"/>
            <a:ext cx="2473500" cy="12570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2"/>
                </a:solidFill>
                <a:latin typeface="Inter"/>
                <a:ea typeface="Inter"/>
                <a:cs typeface="Inter"/>
                <a:sym typeface="Inter"/>
              </a:rPr>
              <a:t>Service Consumer</a:t>
            </a:r>
            <a:endParaRPr sz="2100">
              <a:solidFill>
                <a:schemeClr val="lt2"/>
              </a:solidFill>
              <a:latin typeface="Inter"/>
              <a:ea typeface="Inter"/>
              <a:cs typeface="Inter"/>
              <a:sym typeface="Inter"/>
            </a:endParaRPr>
          </a:p>
        </p:txBody>
      </p:sp>
      <p:cxnSp>
        <p:nvCxnSpPr>
          <p:cNvPr id="570" name="Google Shape;570;p39"/>
          <p:cNvCxnSpPr>
            <a:stCxn id="568" idx="6"/>
            <a:endCxn id="569" idx="2"/>
          </p:cNvCxnSpPr>
          <p:nvPr/>
        </p:nvCxnSpPr>
        <p:spPr>
          <a:xfrm>
            <a:off x="3661259" y="1795579"/>
            <a:ext cx="1821600" cy="0"/>
          </a:xfrm>
          <a:prstGeom prst="straightConnector1">
            <a:avLst/>
          </a:prstGeom>
          <a:noFill/>
          <a:ln cap="flat" cmpd="sng" w="28575">
            <a:solidFill>
              <a:schemeClr val="dk2"/>
            </a:solidFill>
            <a:prstDash val="solid"/>
            <a:round/>
            <a:headEnd len="med" w="med" type="none"/>
            <a:tailEnd len="med" w="med" type="none"/>
          </a:ln>
        </p:spPr>
      </p:cxnSp>
      <p:sp>
        <p:nvSpPr>
          <p:cNvPr id="571" name="Google Shape;571;p39"/>
          <p:cNvSpPr txBox="1"/>
          <p:nvPr/>
        </p:nvSpPr>
        <p:spPr>
          <a:xfrm>
            <a:off x="3661250" y="1395380"/>
            <a:ext cx="36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Inter"/>
                <a:ea typeface="Inter"/>
                <a:cs typeface="Inter"/>
                <a:sym typeface="Inter"/>
              </a:rPr>
              <a:t>U</a:t>
            </a:r>
            <a:endParaRPr b="1">
              <a:latin typeface="Inter"/>
              <a:ea typeface="Inter"/>
              <a:cs typeface="Inter"/>
              <a:sym typeface="Inter"/>
            </a:endParaRPr>
          </a:p>
        </p:txBody>
      </p:sp>
      <p:sp>
        <p:nvSpPr>
          <p:cNvPr id="572" name="Google Shape;572;p39"/>
          <p:cNvSpPr txBox="1"/>
          <p:nvPr/>
        </p:nvSpPr>
        <p:spPr>
          <a:xfrm>
            <a:off x="5114625" y="1395380"/>
            <a:ext cx="36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Inter"/>
                <a:ea typeface="Inter"/>
                <a:cs typeface="Inter"/>
                <a:sym typeface="Inter"/>
              </a:rPr>
              <a:t>D</a:t>
            </a:r>
            <a:endParaRPr b="1">
              <a:latin typeface="Inter"/>
              <a:ea typeface="Inter"/>
              <a:cs typeface="Inter"/>
              <a:sym typeface="Inter"/>
            </a:endParaRPr>
          </a:p>
        </p:txBody>
      </p:sp>
      <p:sp>
        <p:nvSpPr>
          <p:cNvPr id="573" name="Google Shape;573;p39"/>
          <p:cNvSpPr/>
          <p:nvPr/>
        </p:nvSpPr>
        <p:spPr>
          <a:xfrm>
            <a:off x="0" y="2571750"/>
            <a:ext cx="4572300" cy="257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9"/>
          <p:cNvSpPr txBox="1"/>
          <p:nvPr>
            <p:ph idx="4294967295" type="subTitle"/>
          </p:nvPr>
        </p:nvSpPr>
        <p:spPr>
          <a:xfrm>
            <a:off x="380800" y="2933200"/>
            <a:ext cx="3823200" cy="184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rgbClr val="FFFFFF"/>
                </a:solidFill>
              </a:rPr>
              <a:t>Implications</a:t>
            </a:r>
            <a:endParaRPr b="1">
              <a:solidFill>
                <a:srgbClr val="FFFFFF"/>
              </a:solidFill>
            </a:endParaRPr>
          </a:p>
          <a:p>
            <a:pPr indent="-330200" lvl="0" marL="457200" rtl="0" algn="l">
              <a:spcBef>
                <a:spcPts val="1200"/>
              </a:spcBef>
              <a:spcAft>
                <a:spcPts val="0"/>
              </a:spcAft>
              <a:buClr>
                <a:schemeClr val="lt1"/>
              </a:buClr>
              <a:buSzPts val="1600"/>
              <a:buChar char="●"/>
            </a:pPr>
            <a:r>
              <a:rPr b="1" lang="en">
                <a:solidFill>
                  <a:schemeClr val="lt1"/>
                </a:solidFill>
              </a:rPr>
              <a:t>Customer is seemingly in control</a:t>
            </a:r>
            <a:endParaRPr b="1">
              <a:solidFill>
                <a:schemeClr val="lt1"/>
              </a:solidFill>
            </a:endParaRPr>
          </a:p>
          <a:p>
            <a:pPr indent="-330200" lvl="0" marL="457200" rtl="0" algn="l">
              <a:spcBef>
                <a:spcPts val="0"/>
              </a:spcBef>
              <a:spcAft>
                <a:spcPts val="0"/>
              </a:spcAft>
              <a:buClr>
                <a:schemeClr val="lt1"/>
              </a:buClr>
              <a:buSzPts val="1600"/>
              <a:buChar char="●"/>
            </a:pPr>
            <a:r>
              <a:rPr b="1" lang="en">
                <a:solidFill>
                  <a:schemeClr val="lt1"/>
                </a:solidFill>
              </a:rPr>
              <a:t>No changes without consulting with the customer</a:t>
            </a:r>
            <a:endParaRPr b="1">
              <a:solidFill>
                <a:schemeClr val="lt1"/>
              </a:solidFill>
            </a:endParaRPr>
          </a:p>
          <a:p>
            <a:pPr indent="-330200" lvl="0" marL="457200" rtl="0" algn="l">
              <a:spcBef>
                <a:spcPts val="0"/>
              </a:spcBef>
              <a:spcAft>
                <a:spcPts val="0"/>
              </a:spcAft>
              <a:buClr>
                <a:schemeClr val="lt1"/>
              </a:buClr>
              <a:buSzPts val="1600"/>
              <a:buChar char="●"/>
            </a:pPr>
            <a:r>
              <a:rPr b="1" lang="en">
                <a:solidFill>
                  <a:schemeClr val="lt1"/>
                </a:solidFill>
              </a:rPr>
              <a:t>May become burdensome for the producer</a:t>
            </a:r>
            <a:endParaRPr b="1">
              <a:solidFill>
                <a:schemeClr val="lt1"/>
              </a:solidFill>
            </a:endParaRPr>
          </a:p>
        </p:txBody>
      </p:sp>
      <p:sp>
        <p:nvSpPr>
          <p:cNvPr id="575" name="Google Shape;575;p39"/>
          <p:cNvSpPr/>
          <p:nvPr/>
        </p:nvSpPr>
        <p:spPr>
          <a:xfrm>
            <a:off x="4571000" y="2571750"/>
            <a:ext cx="4572300" cy="257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9"/>
          <p:cNvSpPr txBox="1"/>
          <p:nvPr>
            <p:ph idx="4294967295" type="subTitle"/>
          </p:nvPr>
        </p:nvSpPr>
        <p:spPr>
          <a:xfrm>
            <a:off x="4951800" y="2933200"/>
            <a:ext cx="3823200" cy="184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rgbClr val="FFFFFF"/>
                </a:solidFill>
              </a:rPr>
              <a:t>When to use</a:t>
            </a:r>
            <a:endParaRPr b="1">
              <a:solidFill>
                <a:srgbClr val="FFFFFF"/>
              </a:solidFill>
            </a:endParaRPr>
          </a:p>
          <a:p>
            <a:pPr indent="-330200" lvl="0" marL="457200" rtl="0" algn="l">
              <a:spcBef>
                <a:spcPts val="1200"/>
              </a:spcBef>
              <a:spcAft>
                <a:spcPts val="0"/>
              </a:spcAft>
              <a:buClr>
                <a:srgbClr val="FFFFFF"/>
              </a:buClr>
              <a:buSzPts val="1600"/>
              <a:buChar char="●"/>
            </a:pPr>
            <a:r>
              <a:rPr b="1" lang="en">
                <a:solidFill>
                  <a:srgbClr val="FFFFFF"/>
                </a:solidFill>
              </a:rPr>
              <a:t>Always? Most of the time?</a:t>
            </a:r>
            <a:endParaRPr b="1">
              <a:solidFill>
                <a:srgbClr val="FFFFFF"/>
              </a:solidFill>
            </a:endParaRPr>
          </a:p>
          <a:p>
            <a:pPr indent="-330200" lvl="0" marL="457200" rtl="0" algn="l">
              <a:spcBef>
                <a:spcPts val="0"/>
              </a:spcBef>
              <a:spcAft>
                <a:spcPts val="0"/>
              </a:spcAft>
              <a:buClr>
                <a:srgbClr val="FFFFFF"/>
              </a:buClr>
              <a:buSzPts val="1600"/>
              <a:buChar char="●"/>
            </a:pPr>
            <a:r>
              <a:rPr b="1" lang="en">
                <a:solidFill>
                  <a:srgbClr val="FFFFFF"/>
                </a:solidFill>
              </a:rPr>
              <a:t>Especially when working with “internal” service providers</a:t>
            </a:r>
            <a:endParaRPr b="1">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par>
                                <p:cTn fill="hold" nodeType="with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1000"/>
                                        <p:tgtEl>
                                          <p:spTgt spid="5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1000"/>
                                        <p:tgtEl>
                                          <p:spTgt spid="570"/>
                                        </p:tgtEl>
                                      </p:cBhvr>
                                    </p:animEffect>
                                  </p:childTnLst>
                                </p:cTn>
                              </p:par>
                              <p:par>
                                <p:cTn fill="hold" nodeType="with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000"/>
                                        <p:tgtEl>
                                          <p:spTgt spid="572"/>
                                        </p:tgtEl>
                                      </p:cBhvr>
                                    </p:animEffect>
                                  </p:childTnLst>
                                </p:cTn>
                              </p:par>
                              <p:par>
                                <p:cTn fill="hold" nodeType="with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000"/>
                                        <p:tgtEl>
                                          <p:spTgt spid="5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1000"/>
                                        <p:tgtEl>
                                          <p:spTgt spid="574"/>
                                        </p:tgtEl>
                                      </p:cBhvr>
                                    </p:animEffect>
                                  </p:childTnLst>
                                </p:cTn>
                              </p:par>
                              <p:par>
                                <p:cTn fill="hold" nodeType="with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1000"/>
                                        <p:tgtEl>
                                          <p:spTgt spid="5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000"/>
                                        <p:tgtEl>
                                          <p:spTgt spid="576"/>
                                        </p:tgtEl>
                                      </p:cBhvr>
                                    </p:animEffect>
                                  </p:childTnLst>
                                </p:cTn>
                              </p:par>
                              <p:par>
                                <p:cTn fill="hold" nodeType="with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0"/>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Bounded Context Relationship Heuristic</a:t>
            </a:r>
            <a:endParaRPr/>
          </a:p>
        </p:txBody>
      </p:sp>
      <p:sp>
        <p:nvSpPr>
          <p:cNvPr id="582" name="Google Shape;582;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83" name="Google Shape;583;p40"/>
          <p:cNvSpPr/>
          <p:nvPr/>
        </p:nvSpPr>
        <p:spPr>
          <a:xfrm>
            <a:off x="1536625" y="1040125"/>
            <a:ext cx="791100" cy="7911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0"/>
          <p:cNvSpPr/>
          <p:nvPr/>
        </p:nvSpPr>
        <p:spPr>
          <a:xfrm>
            <a:off x="3721025" y="1040125"/>
            <a:ext cx="791100" cy="7911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0"/>
          <p:cNvSpPr/>
          <p:nvPr/>
        </p:nvSpPr>
        <p:spPr>
          <a:xfrm>
            <a:off x="5905425" y="1040125"/>
            <a:ext cx="791100" cy="7911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0"/>
          <p:cNvSpPr/>
          <p:nvPr/>
        </p:nvSpPr>
        <p:spPr>
          <a:xfrm>
            <a:off x="1536625" y="3075950"/>
            <a:ext cx="791100" cy="7911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0"/>
          <p:cNvSpPr/>
          <p:nvPr/>
        </p:nvSpPr>
        <p:spPr>
          <a:xfrm>
            <a:off x="3721025" y="3075950"/>
            <a:ext cx="791100" cy="7911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8" name="Google Shape;588;p40"/>
          <p:cNvCxnSpPr>
            <a:stCxn id="583" idx="3"/>
            <a:endCxn id="584" idx="1"/>
          </p:cNvCxnSpPr>
          <p:nvPr/>
        </p:nvCxnSpPr>
        <p:spPr>
          <a:xfrm>
            <a:off x="2327725" y="1435675"/>
            <a:ext cx="1393200" cy="0"/>
          </a:xfrm>
          <a:prstGeom prst="straightConnector1">
            <a:avLst/>
          </a:prstGeom>
          <a:noFill/>
          <a:ln cap="flat" cmpd="sng" w="9525">
            <a:solidFill>
              <a:schemeClr val="dk2"/>
            </a:solidFill>
            <a:prstDash val="solid"/>
            <a:round/>
            <a:headEnd len="med" w="med" type="none"/>
            <a:tailEnd len="med" w="med" type="triangle"/>
          </a:ln>
        </p:spPr>
      </p:cxnSp>
      <p:cxnSp>
        <p:nvCxnSpPr>
          <p:cNvPr id="589" name="Google Shape;589;p40"/>
          <p:cNvCxnSpPr>
            <a:stCxn id="584" idx="3"/>
            <a:endCxn id="585" idx="1"/>
          </p:cNvCxnSpPr>
          <p:nvPr/>
        </p:nvCxnSpPr>
        <p:spPr>
          <a:xfrm>
            <a:off x="4512125" y="1435675"/>
            <a:ext cx="1393200" cy="0"/>
          </a:xfrm>
          <a:prstGeom prst="straightConnector1">
            <a:avLst/>
          </a:prstGeom>
          <a:noFill/>
          <a:ln cap="flat" cmpd="sng" w="9525">
            <a:solidFill>
              <a:schemeClr val="dk2"/>
            </a:solidFill>
            <a:prstDash val="solid"/>
            <a:round/>
            <a:headEnd len="med" w="med" type="none"/>
            <a:tailEnd len="med" w="med" type="triangle"/>
          </a:ln>
        </p:spPr>
      </p:cxnSp>
      <p:cxnSp>
        <p:nvCxnSpPr>
          <p:cNvPr id="590" name="Google Shape;590;p40"/>
          <p:cNvCxnSpPr>
            <a:stCxn id="583" idx="2"/>
            <a:endCxn id="586" idx="0"/>
          </p:cNvCxnSpPr>
          <p:nvPr/>
        </p:nvCxnSpPr>
        <p:spPr>
          <a:xfrm>
            <a:off x="1932175" y="1831225"/>
            <a:ext cx="0" cy="1244700"/>
          </a:xfrm>
          <a:prstGeom prst="straightConnector1">
            <a:avLst/>
          </a:prstGeom>
          <a:noFill/>
          <a:ln cap="flat" cmpd="sng" w="9525">
            <a:solidFill>
              <a:schemeClr val="dk2"/>
            </a:solidFill>
            <a:prstDash val="solid"/>
            <a:round/>
            <a:headEnd len="med" w="med" type="none"/>
            <a:tailEnd len="med" w="med" type="triangle"/>
          </a:ln>
        </p:spPr>
      </p:cxnSp>
      <p:sp>
        <p:nvSpPr>
          <p:cNvPr id="591" name="Google Shape;591;p40"/>
          <p:cNvSpPr/>
          <p:nvPr/>
        </p:nvSpPr>
        <p:spPr>
          <a:xfrm>
            <a:off x="7524725" y="1332325"/>
            <a:ext cx="206700" cy="20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 name="Google Shape;592;p40"/>
          <p:cNvCxnSpPr>
            <a:stCxn id="585" idx="3"/>
            <a:endCxn id="591" idx="2"/>
          </p:cNvCxnSpPr>
          <p:nvPr/>
        </p:nvCxnSpPr>
        <p:spPr>
          <a:xfrm>
            <a:off x="6696525" y="1435675"/>
            <a:ext cx="828300" cy="0"/>
          </a:xfrm>
          <a:prstGeom prst="straightConnector1">
            <a:avLst/>
          </a:prstGeom>
          <a:noFill/>
          <a:ln cap="flat" cmpd="sng" w="9525">
            <a:solidFill>
              <a:schemeClr val="dk2"/>
            </a:solidFill>
            <a:prstDash val="solid"/>
            <a:round/>
            <a:headEnd len="med" w="med" type="none"/>
            <a:tailEnd len="med" w="med" type="triangle"/>
          </a:ln>
        </p:spPr>
      </p:cxnSp>
      <p:sp>
        <p:nvSpPr>
          <p:cNvPr id="593" name="Google Shape;593;p40"/>
          <p:cNvSpPr/>
          <p:nvPr/>
        </p:nvSpPr>
        <p:spPr>
          <a:xfrm>
            <a:off x="6197625" y="2518700"/>
            <a:ext cx="206700" cy="20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 name="Google Shape;594;p40"/>
          <p:cNvCxnSpPr>
            <a:endCxn id="593" idx="0"/>
          </p:cNvCxnSpPr>
          <p:nvPr/>
        </p:nvCxnSpPr>
        <p:spPr>
          <a:xfrm>
            <a:off x="6300975" y="1831100"/>
            <a:ext cx="0" cy="687600"/>
          </a:xfrm>
          <a:prstGeom prst="straightConnector1">
            <a:avLst/>
          </a:prstGeom>
          <a:noFill/>
          <a:ln cap="flat" cmpd="sng" w="9525">
            <a:solidFill>
              <a:schemeClr val="dk2"/>
            </a:solidFill>
            <a:prstDash val="solid"/>
            <a:round/>
            <a:headEnd len="med" w="med" type="none"/>
            <a:tailEnd len="med" w="med" type="triangle"/>
          </a:ln>
        </p:spPr>
      </p:cxnSp>
      <p:sp>
        <p:nvSpPr>
          <p:cNvPr id="595" name="Google Shape;595;p40"/>
          <p:cNvSpPr/>
          <p:nvPr/>
        </p:nvSpPr>
        <p:spPr>
          <a:xfrm>
            <a:off x="5567775" y="3368150"/>
            <a:ext cx="206700" cy="20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 name="Google Shape;596;p40"/>
          <p:cNvCxnSpPr>
            <a:stCxn id="587" idx="3"/>
            <a:endCxn id="595" idx="2"/>
          </p:cNvCxnSpPr>
          <p:nvPr/>
        </p:nvCxnSpPr>
        <p:spPr>
          <a:xfrm>
            <a:off x="4512125" y="3471500"/>
            <a:ext cx="1055700" cy="0"/>
          </a:xfrm>
          <a:prstGeom prst="straightConnector1">
            <a:avLst/>
          </a:prstGeom>
          <a:noFill/>
          <a:ln cap="flat" cmpd="sng" w="9525">
            <a:solidFill>
              <a:schemeClr val="dk2"/>
            </a:solidFill>
            <a:prstDash val="solid"/>
            <a:round/>
            <a:headEnd len="med" w="med" type="none"/>
            <a:tailEnd len="med" w="med" type="triangle"/>
          </a:ln>
        </p:spPr>
      </p:cxnSp>
      <p:sp>
        <p:nvSpPr>
          <p:cNvPr id="597" name="Google Shape;597;p40"/>
          <p:cNvSpPr/>
          <p:nvPr/>
        </p:nvSpPr>
        <p:spPr>
          <a:xfrm>
            <a:off x="4013225" y="2518700"/>
            <a:ext cx="206700" cy="20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8" name="Google Shape;598;p40"/>
          <p:cNvCxnSpPr>
            <a:stCxn id="584" idx="2"/>
            <a:endCxn id="597" idx="0"/>
          </p:cNvCxnSpPr>
          <p:nvPr/>
        </p:nvCxnSpPr>
        <p:spPr>
          <a:xfrm>
            <a:off x="4116575" y="1831225"/>
            <a:ext cx="0" cy="687600"/>
          </a:xfrm>
          <a:prstGeom prst="straightConnector1">
            <a:avLst/>
          </a:prstGeom>
          <a:noFill/>
          <a:ln cap="flat" cmpd="sng" w="9525">
            <a:solidFill>
              <a:schemeClr val="dk2"/>
            </a:solidFill>
            <a:prstDash val="solid"/>
            <a:round/>
            <a:headEnd len="med" w="med" type="none"/>
            <a:tailEnd len="med" w="med" type="triangle"/>
          </a:ln>
        </p:spPr>
      </p:cxnSp>
      <p:sp>
        <p:nvSpPr>
          <p:cNvPr id="599" name="Google Shape;599;p40"/>
          <p:cNvSpPr/>
          <p:nvPr/>
        </p:nvSpPr>
        <p:spPr>
          <a:xfrm>
            <a:off x="4013225" y="4494900"/>
            <a:ext cx="206700" cy="20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 name="Google Shape;600;p40"/>
          <p:cNvCxnSpPr>
            <a:stCxn id="587" idx="2"/>
            <a:endCxn id="599" idx="0"/>
          </p:cNvCxnSpPr>
          <p:nvPr/>
        </p:nvCxnSpPr>
        <p:spPr>
          <a:xfrm>
            <a:off x="4116575" y="3867050"/>
            <a:ext cx="0" cy="627900"/>
          </a:xfrm>
          <a:prstGeom prst="straightConnector1">
            <a:avLst/>
          </a:prstGeom>
          <a:noFill/>
          <a:ln cap="flat" cmpd="sng" w="9525">
            <a:solidFill>
              <a:schemeClr val="dk2"/>
            </a:solidFill>
            <a:prstDash val="solid"/>
            <a:round/>
            <a:headEnd len="med" w="med" type="none"/>
            <a:tailEnd len="med" w="med" type="triangle"/>
          </a:ln>
        </p:spPr>
      </p:cxnSp>
      <p:sp>
        <p:nvSpPr>
          <p:cNvPr id="601" name="Google Shape;601;p40"/>
          <p:cNvSpPr/>
          <p:nvPr/>
        </p:nvSpPr>
        <p:spPr>
          <a:xfrm>
            <a:off x="1828825" y="4494900"/>
            <a:ext cx="206700" cy="20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2" name="Google Shape;602;p40"/>
          <p:cNvCxnSpPr>
            <a:stCxn id="586" idx="2"/>
            <a:endCxn id="601" idx="0"/>
          </p:cNvCxnSpPr>
          <p:nvPr/>
        </p:nvCxnSpPr>
        <p:spPr>
          <a:xfrm>
            <a:off x="1932175" y="3867050"/>
            <a:ext cx="0" cy="627900"/>
          </a:xfrm>
          <a:prstGeom prst="straightConnector1">
            <a:avLst/>
          </a:prstGeom>
          <a:noFill/>
          <a:ln cap="flat" cmpd="sng" w="9525">
            <a:solidFill>
              <a:schemeClr val="dk2"/>
            </a:solidFill>
            <a:prstDash val="solid"/>
            <a:round/>
            <a:headEnd len="med" w="med" type="none"/>
            <a:tailEnd len="med" w="med" type="triangle"/>
          </a:ln>
        </p:spPr>
      </p:cxnSp>
      <p:cxnSp>
        <p:nvCxnSpPr>
          <p:cNvPr id="603" name="Google Shape;603;p40"/>
          <p:cNvCxnSpPr>
            <a:stCxn id="586" idx="3"/>
            <a:endCxn id="587" idx="1"/>
          </p:cNvCxnSpPr>
          <p:nvPr/>
        </p:nvCxnSpPr>
        <p:spPr>
          <a:xfrm>
            <a:off x="2327725" y="3471500"/>
            <a:ext cx="1393200" cy="0"/>
          </a:xfrm>
          <a:prstGeom prst="straightConnector1">
            <a:avLst/>
          </a:prstGeom>
          <a:noFill/>
          <a:ln cap="flat" cmpd="sng" w="9525">
            <a:solidFill>
              <a:schemeClr val="dk2"/>
            </a:solidFill>
            <a:prstDash val="solid"/>
            <a:round/>
            <a:headEnd len="med" w="med" type="none"/>
            <a:tailEnd len="med" w="med" type="triangle"/>
          </a:ln>
        </p:spPr>
      </p:cxnSp>
      <p:sp>
        <p:nvSpPr>
          <p:cNvPr id="604" name="Google Shape;604;p40"/>
          <p:cNvSpPr txBox="1"/>
          <p:nvPr/>
        </p:nvSpPr>
        <p:spPr>
          <a:xfrm>
            <a:off x="7798200" y="1238875"/>
            <a:ext cx="976800" cy="393600"/>
          </a:xfrm>
          <a:prstGeom prst="rect">
            <a:avLst/>
          </a:prstGeom>
          <a:solidFill>
            <a:schemeClr val="accent3"/>
          </a:solid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lang="en" sz="1100">
                <a:solidFill>
                  <a:schemeClr val="lt1"/>
                </a:solidFill>
                <a:latin typeface="Inter"/>
                <a:ea typeface="Inter"/>
                <a:cs typeface="Inter"/>
                <a:sym typeface="Inter"/>
              </a:rPr>
              <a:t>Shared Kernel</a:t>
            </a:r>
            <a:endParaRPr sz="1100">
              <a:solidFill>
                <a:schemeClr val="lt1"/>
              </a:solidFill>
              <a:latin typeface="Inter"/>
              <a:ea typeface="Inter"/>
              <a:cs typeface="Inter"/>
              <a:sym typeface="Inter"/>
            </a:endParaRPr>
          </a:p>
        </p:txBody>
      </p:sp>
      <p:sp>
        <p:nvSpPr>
          <p:cNvPr id="605" name="Google Shape;605;p40"/>
          <p:cNvSpPr txBox="1"/>
          <p:nvPr/>
        </p:nvSpPr>
        <p:spPr>
          <a:xfrm>
            <a:off x="4291200" y="2374950"/>
            <a:ext cx="976800" cy="393600"/>
          </a:xfrm>
          <a:prstGeom prst="rect">
            <a:avLst/>
          </a:prstGeom>
          <a:solidFill>
            <a:schemeClr val="accent3"/>
          </a:solid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lang="en" sz="1100">
                <a:solidFill>
                  <a:schemeClr val="lt1"/>
                </a:solidFill>
                <a:latin typeface="Inter"/>
                <a:ea typeface="Inter"/>
                <a:cs typeface="Inter"/>
                <a:sym typeface="Inter"/>
              </a:rPr>
              <a:t>Separate Ways</a:t>
            </a:r>
            <a:endParaRPr sz="1100">
              <a:solidFill>
                <a:schemeClr val="lt1"/>
              </a:solidFill>
              <a:latin typeface="Inter"/>
              <a:ea typeface="Inter"/>
              <a:cs typeface="Inter"/>
              <a:sym typeface="Inter"/>
            </a:endParaRPr>
          </a:p>
        </p:txBody>
      </p:sp>
      <p:sp>
        <p:nvSpPr>
          <p:cNvPr id="606" name="Google Shape;606;p40"/>
          <p:cNvSpPr txBox="1"/>
          <p:nvPr/>
        </p:nvSpPr>
        <p:spPr>
          <a:xfrm>
            <a:off x="6485425" y="2356163"/>
            <a:ext cx="976800" cy="393600"/>
          </a:xfrm>
          <a:prstGeom prst="rect">
            <a:avLst/>
          </a:prstGeom>
          <a:solidFill>
            <a:schemeClr val="accent3"/>
          </a:solidFill>
          <a:ln>
            <a:noFill/>
          </a:ln>
        </p:spPr>
        <p:txBody>
          <a:bodyPr anchorCtr="0" anchor="ctr" bIns="45700" lIns="45700" spcFirstLastPara="1" rIns="45700" wrap="square" tIns="45700">
            <a:no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Inter"/>
                <a:ea typeface="Inter"/>
                <a:cs typeface="Inter"/>
                <a:sym typeface="Inter"/>
              </a:rPr>
              <a:t>Partnership</a:t>
            </a:r>
            <a:endParaRPr sz="1100">
              <a:solidFill>
                <a:schemeClr val="lt1"/>
              </a:solidFill>
              <a:latin typeface="Inter"/>
              <a:ea typeface="Inter"/>
              <a:cs typeface="Inter"/>
              <a:sym typeface="Inter"/>
            </a:endParaRPr>
          </a:p>
        </p:txBody>
      </p:sp>
      <p:sp>
        <p:nvSpPr>
          <p:cNvPr id="607" name="Google Shape;607;p40"/>
          <p:cNvSpPr txBox="1"/>
          <p:nvPr/>
        </p:nvSpPr>
        <p:spPr>
          <a:xfrm>
            <a:off x="4291200" y="4404825"/>
            <a:ext cx="976800" cy="393600"/>
          </a:xfrm>
          <a:prstGeom prst="rect">
            <a:avLst/>
          </a:prstGeom>
          <a:solidFill>
            <a:schemeClr val="accent3"/>
          </a:solid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lang="en" sz="1100">
                <a:solidFill>
                  <a:schemeClr val="lt1"/>
                </a:solidFill>
                <a:latin typeface="Inter"/>
                <a:ea typeface="Inter"/>
                <a:cs typeface="Inter"/>
                <a:sym typeface="Inter"/>
              </a:rPr>
              <a:t>Conformist</a:t>
            </a:r>
            <a:endParaRPr sz="1100">
              <a:solidFill>
                <a:schemeClr val="lt1"/>
              </a:solidFill>
              <a:latin typeface="Inter"/>
              <a:ea typeface="Inter"/>
              <a:cs typeface="Inter"/>
              <a:sym typeface="Inter"/>
            </a:endParaRPr>
          </a:p>
        </p:txBody>
      </p:sp>
      <p:sp>
        <p:nvSpPr>
          <p:cNvPr id="608" name="Google Shape;608;p40"/>
          <p:cNvSpPr txBox="1"/>
          <p:nvPr/>
        </p:nvSpPr>
        <p:spPr>
          <a:xfrm>
            <a:off x="5905425" y="3274700"/>
            <a:ext cx="976800" cy="393600"/>
          </a:xfrm>
          <a:prstGeom prst="rect">
            <a:avLst/>
          </a:prstGeom>
          <a:solidFill>
            <a:schemeClr val="accent3"/>
          </a:solid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lang="en" sz="900">
                <a:solidFill>
                  <a:schemeClr val="lt1"/>
                </a:solidFill>
                <a:latin typeface="Inter"/>
                <a:ea typeface="Inter"/>
                <a:cs typeface="Inter"/>
                <a:sym typeface="Inter"/>
              </a:rPr>
              <a:t>Anti-corruption Layer</a:t>
            </a:r>
            <a:endParaRPr sz="900">
              <a:solidFill>
                <a:schemeClr val="lt1"/>
              </a:solidFill>
              <a:latin typeface="Inter"/>
              <a:ea typeface="Inter"/>
              <a:cs typeface="Inter"/>
              <a:sym typeface="Inter"/>
            </a:endParaRPr>
          </a:p>
        </p:txBody>
      </p:sp>
      <p:sp>
        <p:nvSpPr>
          <p:cNvPr id="609" name="Google Shape;609;p40"/>
          <p:cNvSpPr txBox="1"/>
          <p:nvPr/>
        </p:nvSpPr>
        <p:spPr>
          <a:xfrm>
            <a:off x="2123875" y="4401450"/>
            <a:ext cx="976800" cy="393600"/>
          </a:xfrm>
          <a:prstGeom prst="rect">
            <a:avLst/>
          </a:prstGeom>
          <a:solidFill>
            <a:schemeClr val="accent3"/>
          </a:solid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lang="en" sz="1100">
                <a:solidFill>
                  <a:schemeClr val="lt1"/>
                </a:solidFill>
                <a:latin typeface="Inter"/>
                <a:ea typeface="Inter"/>
                <a:cs typeface="Inter"/>
                <a:sym typeface="Inter"/>
              </a:rPr>
              <a:t>Open-host Service</a:t>
            </a:r>
            <a:endParaRPr sz="1100">
              <a:solidFill>
                <a:schemeClr val="lt1"/>
              </a:solidFill>
              <a:latin typeface="Inter"/>
              <a:ea typeface="Inter"/>
              <a:cs typeface="Inter"/>
              <a:sym typeface="Inter"/>
            </a:endParaRPr>
          </a:p>
        </p:txBody>
      </p:sp>
      <p:sp>
        <p:nvSpPr>
          <p:cNvPr id="610" name="Google Shape;610;p40"/>
          <p:cNvSpPr txBox="1"/>
          <p:nvPr/>
        </p:nvSpPr>
        <p:spPr>
          <a:xfrm>
            <a:off x="2085200" y="1539025"/>
            <a:ext cx="1013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Inter"/>
                <a:ea typeface="Inter"/>
                <a:cs typeface="Inter"/>
                <a:sym typeface="Inter"/>
              </a:rPr>
              <a:t>Is there a symmetric relationship?</a:t>
            </a:r>
            <a:endParaRPr sz="1000">
              <a:latin typeface="Inter"/>
              <a:ea typeface="Inter"/>
              <a:cs typeface="Inter"/>
              <a:sym typeface="Inter"/>
            </a:endParaRPr>
          </a:p>
        </p:txBody>
      </p:sp>
      <p:sp>
        <p:nvSpPr>
          <p:cNvPr id="611" name="Google Shape;611;p40"/>
          <p:cNvSpPr txBox="1"/>
          <p:nvPr/>
        </p:nvSpPr>
        <p:spPr>
          <a:xfrm>
            <a:off x="4295000" y="1539025"/>
            <a:ext cx="1393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Inter"/>
                <a:ea typeface="Inter"/>
                <a:cs typeface="Inter"/>
                <a:sym typeface="Inter"/>
              </a:rPr>
              <a:t>Is the duplication cost higher than collaboration cost?</a:t>
            </a:r>
            <a:endParaRPr sz="1000">
              <a:latin typeface="Inter"/>
              <a:ea typeface="Inter"/>
              <a:cs typeface="Inter"/>
              <a:sym typeface="Inter"/>
            </a:endParaRPr>
          </a:p>
        </p:txBody>
      </p:sp>
      <p:sp>
        <p:nvSpPr>
          <p:cNvPr id="612" name="Google Shape;612;p40"/>
          <p:cNvSpPr txBox="1"/>
          <p:nvPr/>
        </p:nvSpPr>
        <p:spPr>
          <a:xfrm>
            <a:off x="6428600" y="1539025"/>
            <a:ext cx="1393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Inter"/>
                <a:ea typeface="Inter"/>
                <a:cs typeface="Inter"/>
                <a:sym typeface="Inter"/>
              </a:rPr>
              <a:t>Are the </a:t>
            </a:r>
            <a:r>
              <a:rPr lang="en" sz="1000">
                <a:latin typeface="Inter"/>
                <a:ea typeface="Inter"/>
                <a:cs typeface="Inter"/>
                <a:sym typeface="Inter"/>
              </a:rPr>
              <a:t>boundaries</a:t>
            </a:r>
            <a:r>
              <a:rPr lang="en" sz="1000">
                <a:latin typeface="Inter"/>
                <a:ea typeface="Inter"/>
                <a:cs typeface="Inter"/>
                <a:sym typeface="Inter"/>
              </a:rPr>
              <a:t> between models clear?</a:t>
            </a:r>
            <a:endParaRPr sz="1000">
              <a:latin typeface="Inter"/>
              <a:ea typeface="Inter"/>
              <a:cs typeface="Inter"/>
              <a:sym typeface="Inter"/>
            </a:endParaRPr>
          </a:p>
        </p:txBody>
      </p:sp>
      <p:sp>
        <p:nvSpPr>
          <p:cNvPr id="613" name="Google Shape;613;p40"/>
          <p:cNvSpPr txBox="1"/>
          <p:nvPr/>
        </p:nvSpPr>
        <p:spPr>
          <a:xfrm>
            <a:off x="2123875" y="3574850"/>
            <a:ext cx="1611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Inter"/>
                <a:ea typeface="Inter"/>
                <a:cs typeface="Inter"/>
                <a:sym typeface="Inter"/>
              </a:rPr>
              <a:t>Is supplier less motivated in </a:t>
            </a:r>
            <a:r>
              <a:rPr lang="en" sz="1000">
                <a:latin typeface="Inter"/>
                <a:ea typeface="Inter"/>
                <a:cs typeface="Inter"/>
                <a:sym typeface="Inter"/>
              </a:rPr>
              <a:t>supporting</a:t>
            </a:r>
            <a:r>
              <a:rPr lang="en" sz="1000">
                <a:latin typeface="Inter"/>
                <a:ea typeface="Inter"/>
                <a:cs typeface="Inter"/>
                <a:sym typeface="Inter"/>
              </a:rPr>
              <a:t> customer?</a:t>
            </a:r>
            <a:endParaRPr sz="1000">
              <a:latin typeface="Inter"/>
              <a:ea typeface="Inter"/>
              <a:cs typeface="Inter"/>
              <a:sym typeface="Inter"/>
            </a:endParaRPr>
          </a:p>
        </p:txBody>
      </p:sp>
      <p:sp>
        <p:nvSpPr>
          <p:cNvPr id="614" name="Google Shape;614;p40"/>
          <p:cNvSpPr txBox="1"/>
          <p:nvPr/>
        </p:nvSpPr>
        <p:spPr>
          <a:xfrm>
            <a:off x="4371200" y="3537025"/>
            <a:ext cx="1283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Inter"/>
                <a:ea typeface="Inter"/>
                <a:cs typeface="Inter"/>
                <a:sym typeface="Inter"/>
              </a:rPr>
              <a:t>Does customer need protect from supplier?</a:t>
            </a:r>
            <a:endParaRPr sz="1000">
              <a:latin typeface="Inter"/>
              <a:ea typeface="Inter"/>
              <a:cs typeface="Inter"/>
              <a:sym typeface="Inter"/>
            </a:endParaRPr>
          </a:p>
        </p:txBody>
      </p:sp>
      <p:sp>
        <p:nvSpPr>
          <p:cNvPr id="615" name="Google Shape;615;p40"/>
          <p:cNvSpPr txBox="1"/>
          <p:nvPr/>
        </p:nvSpPr>
        <p:spPr>
          <a:xfrm>
            <a:off x="2327725" y="1060771"/>
            <a:ext cx="79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Inter"/>
                <a:ea typeface="Inter"/>
                <a:cs typeface="Inter"/>
                <a:sym typeface="Inter"/>
              </a:rPr>
              <a:t>Yes</a:t>
            </a:r>
            <a:endParaRPr b="1" sz="1100">
              <a:latin typeface="Inter"/>
              <a:ea typeface="Inter"/>
              <a:cs typeface="Inter"/>
              <a:sym typeface="Inter"/>
            </a:endParaRPr>
          </a:p>
        </p:txBody>
      </p:sp>
      <p:sp>
        <p:nvSpPr>
          <p:cNvPr id="616" name="Google Shape;616;p40"/>
          <p:cNvSpPr txBox="1"/>
          <p:nvPr/>
        </p:nvSpPr>
        <p:spPr>
          <a:xfrm>
            <a:off x="4537525" y="1060771"/>
            <a:ext cx="79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Inter"/>
                <a:ea typeface="Inter"/>
                <a:cs typeface="Inter"/>
                <a:sym typeface="Inter"/>
              </a:rPr>
              <a:t>Yes</a:t>
            </a:r>
            <a:endParaRPr b="1" sz="1100">
              <a:latin typeface="Inter"/>
              <a:ea typeface="Inter"/>
              <a:cs typeface="Inter"/>
              <a:sym typeface="Inter"/>
            </a:endParaRPr>
          </a:p>
        </p:txBody>
      </p:sp>
      <p:sp>
        <p:nvSpPr>
          <p:cNvPr id="617" name="Google Shape;617;p40"/>
          <p:cNvSpPr txBox="1"/>
          <p:nvPr/>
        </p:nvSpPr>
        <p:spPr>
          <a:xfrm>
            <a:off x="6671125" y="1060771"/>
            <a:ext cx="79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Inter"/>
                <a:ea typeface="Inter"/>
                <a:cs typeface="Inter"/>
                <a:sym typeface="Inter"/>
              </a:rPr>
              <a:t>Yes</a:t>
            </a:r>
            <a:endParaRPr b="1" sz="1100">
              <a:latin typeface="Inter"/>
              <a:ea typeface="Inter"/>
              <a:cs typeface="Inter"/>
              <a:sym typeface="Inter"/>
            </a:endParaRPr>
          </a:p>
        </p:txBody>
      </p:sp>
      <p:sp>
        <p:nvSpPr>
          <p:cNvPr id="618" name="Google Shape;618;p40"/>
          <p:cNvSpPr txBox="1"/>
          <p:nvPr/>
        </p:nvSpPr>
        <p:spPr>
          <a:xfrm>
            <a:off x="2327725" y="3118171"/>
            <a:ext cx="79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Inter"/>
                <a:ea typeface="Inter"/>
                <a:cs typeface="Inter"/>
                <a:sym typeface="Inter"/>
              </a:rPr>
              <a:t>Yes</a:t>
            </a:r>
            <a:endParaRPr b="1" sz="1100">
              <a:latin typeface="Inter"/>
              <a:ea typeface="Inter"/>
              <a:cs typeface="Inter"/>
              <a:sym typeface="Inter"/>
            </a:endParaRPr>
          </a:p>
        </p:txBody>
      </p:sp>
      <p:sp>
        <p:nvSpPr>
          <p:cNvPr id="619" name="Google Shape;619;p40"/>
          <p:cNvSpPr txBox="1"/>
          <p:nvPr/>
        </p:nvSpPr>
        <p:spPr>
          <a:xfrm>
            <a:off x="4537525" y="3118171"/>
            <a:ext cx="79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Inter"/>
                <a:ea typeface="Inter"/>
                <a:cs typeface="Inter"/>
                <a:sym typeface="Inter"/>
              </a:rPr>
              <a:t>Yes</a:t>
            </a:r>
            <a:endParaRPr b="1" sz="1100">
              <a:latin typeface="Inter"/>
              <a:ea typeface="Inter"/>
              <a:cs typeface="Inter"/>
              <a:sym typeface="Inter"/>
            </a:endParaRPr>
          </a:p>
        </p:txBody>
      </p:sp>
      <p:sp>
        <p:nvSpPr>
          <p:cNvPr id="620" name="Google Shape;620;p40"/>
          <p:cNvSpPr txBox="1"/>
          <p:nvPr/>
        </p:nvSpPr>
        <p:spPr>
          <a:xfrm rot="5400000">
            <a:off x="1405550" y="1876229"/>
            <a:ext cx="444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Inter"/>
                <a:ea typeface="Inter"/>
                <a:cs typeface="Inter"/>
                <a:sym typeface="Inter"/>
              </a:rPr>
              <a:t>No</a:t>
            </a:r>
            <a:endParaRPr b="1" sz="1100">
              <a:latin typeface="Inter"/>
              <a:ea typeface="Inter"/>
              <a:cs typeface="Inter"/>
              <a:sym typeface="Inter"/>
            </a:endParaRPr>
          </a:p>
        </p:txBody>
      </p:sp>
      <p:sp>
        <p:nvSpPr>
          <p:cNvPr id="621" name="Google Shape;621;p40"/>
          <p:cNvSpPr txBox="1"/>
          <p:nvPr/>
        </p:nvSpPr>
        <p:spPr>
          <a:xfrm rot="5400000">
            <a:off x="3691550" y="1876229"/>
            <a:ext cx="444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Inter"/>
                <a:ea typeface="Inter"/>
                <a:cs typeface="Inter"/>
                <a:sym typeface="Inter"/>
              </a:rPr>
              <a:t>No</a:t>
            </a:r>
            <a:endParaRPr b="1" sz="1100">
              <a:latin typeface="Inter"/>
              <a:ea typeface="Inter"/>
              <a:cs typeface="Inter"/>
              <a:sym typeface="Inter"/>
            </a:endParaRPr>
          </a:p>
        </p:txBody>
      </p:sp>
      <p:sp>
        <p:nvSpPr>
          <p:cNvPr id="622" name="Google Shape;622;p40"/>
          <p:cNvSpPr txBox="1"/>
          <p:nvPr/>
        </p:nvSpPr>
        <p:spPr>
          <a:xfrm rot="5400000">
            <a:off x="5901350" y="1876229"/>
            <a:ext cx="444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Inter"/>
                <a:ea typeface="Inter"/>
                <a:cs typeface="Inter"/>
                <a:sym typeface="Inter"/>
              </a:rPr>
              <a:t>No</a:t>
            </a:r>
            <a:endParaRPr b="1" sz="1100">
              <a:latin typeface="Inter"/>
              <a:ea typeface="Inter"/>
              <a:cs typeface="Inter"/>
              <a:sym typeface="Inter"/>
            </a:endParaRPr>
          </a:p>
        </p:txBody>
      </p:sp>
      <p:sp>
        <p:nvSpPr>
          <p:cNvPr id="623" name="Google Shape;623;p40"/>
          <p:cNvSpPr txBox="1"/>
          <p:nvPr/>
        </p:nvSpPr>
        <p:spPr>
          <a:xfrm rot="5400000">
            <a:off x="1405550" y="3933629"/>
            <a:ext cx="444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Inter"/>
                <a:ea typeface="Inter"/>
                <a:cs typeface="Inter"/>
                <a:sym typeface="Inter"/>
              </a:rPr>
              <a:t>No</a:t>
            </a:r>
            <a:endParaRPr b="1" sz="1100">
              <a:latin typeface="Inter"/>
              <a:ea typeface="Inter"/>
              <a:cs typeface="Inter"/>
              <a:sym typeface="Inter"/>
            </a:endParaRPr>
          </a:p>
        </p:txBody>
      </p:sp>
      <p:sp>
        <p:nvSpPr>
          <p:cNvPr id="624" name="Google Shape;624;p40"/>
          <p:cNvSpPr txBox="1"/>
          <p:nvPr/>
        </p:nvSpPr>
        <p:spPr>
          <a:xfrm rot="5400000">
            <a:off x="3691550" y="3933629"/>
            <a:ext cx="444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Inter"/>
                <a:ea typeface="Inter"/>
                <a:cs typeface="Inter"/>
                <a:sym typeface="Inter"/>
              </a:rPr>
              <a:t>No</a:t>
            </a:r>
            <a:endParaRPr b="1" sz="1100">
              <a:latin typeface="Inter"/>
              <a:ea typeface="Inter"/>
              <a:cs typeface="Inter"/>
              <a:sym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28" name="Shape 628"/>
        <p:cNvGrpSpPr/>
        <p:nvPr/>
      </p:nvGrpSpPr>
      <p:grpSpPr>
        <a:xfrm>
          <a:off x="0" y="0"/>
          <a:ext cx="0" cy="0"/>
          <a:chOff x="0" y="0"/>
          <a:chExt cx="0" cy="0"/>
        </a:xfrm>
      </p:grpSpPr>
      <p:pic>
        <p:nvPicPr>
          <p:cNvPr id="629" name="Google Shape;629;p41"/>
          <p:cNvPicPr preferRelativeResize="0"/>
          <p:nvPr/>
        </p:nvPicPr>
        <p:blipFill rotWithShape="1">
          <a:blip r:embed="rId3">
            <a:alphaModFix/>
          </a:blip>
          <a:srcRect b="0" l="5579" r="5579" t="0"/>
          <a:stretch/>
        </p:blipFill>
        <p:spPr>
          <a:xfrm>
            <a:off x="4571994" y="0"/>
            <a:ext cx="4569564" cy="5143501"/>
          </a:xfrm>
          <a:prstGeom prst="rect">
            <a:avLst/>
          </a:prstGeom>
          <a:noFill/>
          <a:ln>
            <a:noFill/>
          </a:ln>
        </p:spPr>
      </p:pic>
      <p:sp>
        <p:nvSpPr>
          <p:cNvPr id="630" name="Google Shape;630;p41"/>
          <p:cNvSpPr/>
          <p:nvPr/>
        </p:nvSpPr>
        <p:spPr>
          <a:xfrm>
            <a:off x="5792375" y="477850"/>
            <a:ext cx="2128800" cy="2128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1"/>
          <p:cNvSpPr txBox="1"/>
          <p:nvPr>
            <p:ph type="title"/>
          </p:nvPr>
        </p:nvSpPr>
        <p:spPr>
          <a:xfrm>
            <a:off x="369000" y="365700"/>
            <a:ext cx="3836700" cy="96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1"/>
                </a:solidFill>
              </a:rPr>
              <a:t>Bringing it all together</a:t>
            </a:r>
            <a:endParaRPr>
              <a:solidFill>
                <a:schemeClr val="lt1"/>
              </a:solidFill>
            </a:endParaRPr>
          </a:p>
        </p:txBody>
      </p:sp>
      <p:sp>
        <p:nvSpPr>
          <p:cNvPr id="632" name="Google Shape;632;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33" name="Google Shape;633;p41"/>
          <p:cNvSpPr txBox="1"/>
          <p:nvPr>
            <p:ph idx="1" type="body"/>
          </p:nvPr>
        </p:nvSpPr>
        <p:spPr>
          <a:xfrm>
            <a:off x="369000" y="1754875"/>
            <a:ext cx="3834300" cy="7014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solidFill>
                  <a:schemeClr val="lt1"/>
                </a:solidFill>
              </a:rPr>
              <a:t>Let’s apply what we have learnt in this series of questions</a:t>
            </a:r>
            <a:endParaRPr>
              <a:solidFill>
                <a:schemeClr val="lt1"/>
              </a:solidFill>
            </a:endParaRPr>
          </a:p>
        </p:txBody>
      </p:sp>
      <p:sp>
        <p:nvSpPr>
          <p:cNvPr id="634" name="Google Shape;634;p41"/>
          <p:cNvSpPr/>
          <p:nvPr/>
        </p:nvSpPr>
        <p:spPr>
          <a:xfrm>
            <a:off x="6061789" y="747285"/>
            <a:ext cx="1589950" cy="1589950"/>
          </a:xfrm>
          <a:custGeom>
            <a:rect b="b" l="l" r="r" t="t"/>
            <a:pathLst>
              <a:path extrusionOk="0" h="1822" w="1822">
                <a:moveTo>
                  <a:pt x="902" y="409"/>
                </a:moveTo>
                <a:cubicBezTo>
                  <a:pt x="755" y="409"/>
                  <a:pt x="629" y="511"/>
                  <a:pt x="597" y="664"/>
                </a:cubicBezTo>
                <a:lnTo>
                  <a:pt x="779" y="700"/>
                </a:lnTo>
                <a:cubicBezTo>
                  <a:pt x="794" y="635"/>
                  <a:pt x="852" y="591"/>
                  <a:pt x="911" y="591"/>
                </a:cubicBezTo>
                <a:cubicBezTo>
                  <a:pt x="983" y="591"/>
                  <a:pt x="1049" y="656"/>
                  <a:pt x="1049" y="729"/>
                </a:cubicBezTo>
                <a:cubicBezTo>
                  <a:pt x="1049" y="802"/>
                  <a:pt x="983" y="868"/>
                  <a:pt x="911" y="868"/>
                </a:cubicBezTo>
                <a:cubicBezTo>
                  <a:pt x="860" y="868"/>
                  <a:pt x="823" y="904"/>
                  <a:pt x="823" y="955"/>
                </a:cubicBezTo>
                <a:lnTo>
                  <a:pt x="823" y="1093"/>
                </a:lnTo>
                <a:lnTo>
                  <a:pt x="1005" y="1093"/>
                </a:lnTo>
                <a:lnTo>
                  <a:pt x="1005" y="1035"/>
                </a:lnTo>
                <a:cubicBezTo>
                  <a:pt x="1122" y="999"/>
                  <a:pt x="1202" y="911"/>
                  <a:pt x="1216" y="787"/>
                </a:cubicBezTo>
                <a:cubicBezTo>
                  <a:pt x="1253" y="620"/>
                  <a:pt x="1144" y="452"/>
                  <a:pt x="969" y="416"/>
                </a:cubicBezTo>
                <a:cubicBezTo>
                  <a:pt x="946" y="411"/>
                  <a:pt x="924" y="409"/>
                  <a:pt x="902" y="409"/>
                </a:cubicBezTo>
                <a:close/>
                <a:moveTo>
                  <a:pt x="823" y="1181"/>
                </a:moveTo>
                <a:lnTo>
                  <a:pt x="823" y="1363"/>
                </a:lnTo>
                <a:lnTo>
                  <a:pt x="1005" y="1363"/>
                </a:lnTo>
                <a:lnTo>
                  <a:pt x="1005" y="1181"/>
                </a:lnTo>
                <a:close/>
                <a:moveTo>
                  <a:pt x="911" y="183"/>
                </a:moveTo>
                <a:cubicBezTo>
                  <a:pt x="1311" y="183"/>
                  <a:pt x="1639" y="511"/>
                  <a:pt x="1639" y="911"/>
                </a:cubicBezTo>
                <a:cubicBezTo>
                  <a:pt x="1639" y="1312"/>
                  <a:pt x="1311" y="1640"/>
                  <a:pt x="911" y="1640"/>
                </a:cubicBezTo>
                <a:cubicBezTo>
                  <a:pt x="510" y="1640"/>
                  <a:pt x="182" y="1312"/>
                  <a:pt x="182" y="911"/>
                </a:cubicBezTo>
                <a:cubicBezTo>
                  <a:pt x="182" y="511"/>
                  <a:pt x="510" y="183"/>
                  <a:pt x="911" y="183"/>
                </a:cubicBezTo>
                <a:close/>
                <a:moveTo>
                  <a:pt x="911" y="1"/>
                </a:moveTo>
                <a:cubicBezTo>
                  <a:pt x="415" y="1"/>
                  <a:pt x="0" y="409"/>
                  <a:pt x="0" y="911"/>
                </a:cubicBezTo>
                <a:cubicBezTo>
                  <a:pt x="0" y="1414"/>
                  <a:pt x="415" y="1822"/>
                  <a:pt x="911" y="1822"/>
                </a:cubicBezTo>
                <a:cubicBezTo>
                  <a:pt x="1420" y="1822"/>
                  <a:pt x="1821" y="1414"/>
                  <a:pt x="1821" y="911"/>
                </a:cubicBezTo>
                <a:cubicBezTo>
                  <a:pt x="1821" y="409"/>
                  <a:pt x="1413" y="1"/>
                  <a:pt x="9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1000"/>
                                        <p:tgtEl>
                                          <p:spTgt spid="6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42"/>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Bringing it all together</a:t>
            </a:r>
            <a:endParaRPr/>
          </a:p>
        </p:txBody>
      </p:sp>
      <p:sp>
        <p:nvSpPr>
          <p:cNvPr id="640" name="Google Shape;640;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41" name="Google Shape;641;p42"/>
          <p:cNvSpPr/>
          <p:nvPr/>
        </p:nvSpPr>
        <p:spPr>
          <a:xfrm>
            <a:off x="617726" y="1158925"/>
            <a:ext cx="7854793" cy="3437218"/>
          </a:xfrm>
          <a:custGeom>
            <a:rect b="b" l="l" r="r" t="t"/>
            <a:pathLst>
              <a:path extrusionOk="0" h="93118" w="196591">
                <a:moveTo>
                  <a:pt x="36299" y="12011"/>
                </a:moveTo>
                <a:cubicBezTo>
                  <a:pt x="57021" y="1614"/>
                  <a:pt x="99496" y="-2368"/>
                  <a:pt x="124347" y="1393"/>
                </a:cubicBezTo>
                <a:cubicBezTo>
                  <a:pt x="149198" y="5154"/>
                  <a:pt x="175892" y="23072"/>
                  <a:pt x="185405" y="34576"/>
                </a:cubicBezTo>
                <a:cubicBezTo>
                  <a:pt x="194918" y="46080"/>
                  <a:pt x="206422" y="60681"/>
                  <a:pt x="181423" y="70415"/>
                </a:cubicBezTo>
                <a:cubicBezTo>
                  <a:pt x="156425" y="80149"/>
                  <a:pt x="65648" y="94086"/>
                  <a:pt x="35414" y="92980"/>
                </a:cubicBezTo>
                <a:cubicBezTo>
                  <a:pt x="5180" y="91874"/>
                  <a:pt x="-129" y="77273"/>
                  <a:pt x="18" y="63778"/>
                </a:cubicBezTo>
                <a:cubicBezTo>
                  <a:pt x="166" y="50283"/>
                  <a:pt x="15578" y="22409"/>
                  <a:pt x="36299" y="12011"/>
                </a:cubicBezTo>
                <a:close/>
              </a:path>
            </a:pathLst>
          </a:custGeom>
          <a:solidFill>
            <a:schemeClr val="accent1"/>
          </a:solidFill>
          <a:ln cap="flat" cmpd="sng" w="38100">
            <a:solidFill>
              <a:schemeClr val="dk2"/>
            </a:solidFill>
            <a:prstDash val="solid"/>
            <a:round/>
            <a:headEnd len="med" w="med" type="none"/>
            <a:tailEnd len="med" w="med" type="none"/>
          </a:ln>
        </p:spPr>
      </p:sp>
      <p:sp>
        <p:nvSpPr>
          <p:cNvPr id="642" name="Google Shape;642;p42"/>
          <p:cNvSpPr/>
          <p:nvPr/>
        </p:nvSpPr>
        <p:spPr>
          <a:xfrm>
            <a:off x="2168038" y="1669275"/>
            <a:ext cx="1439700" cy="5271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Retail Banking</a:t>
            </a:r>
            <a:endParaRPr>
              <a:solidFill>
                <a:schemeClr val="lt2"/>
              </a:solidFill>
            </a:endParaRPr>
          </a:p>
        </p:txBody>
      </p:sp>
      <p:sp>
        <p:nvSpPr>
          <p:cNvPr id="643" name="Google Shape;643;p42"/>
          <p:cNvSpPr/>
          <p:nvPr/>
        </p:nvSpPr>
        <p:spPr>
          <a:xfrm>
            <a:off x="1321613" y="3290758"/>
            <a:ext cx="1435500" cy="5304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Loans</a:t>
            </a:r>
            <a:endParaRPr>
              <a:solidFill>
                <a:schemeClr val="lt2"/>
              </a:solidFill>
            </a:endParaRPr>
          </a:p>
        </p:txBody>
      </p:sp>
      <p:sp>
        <p:nvSpPr>
          <p:cNvPr id="644" name="Google Shape;644;p42"/>
          <p:cNvSpPr/>
          <p:nvPr/>
        </p:nvSpPr>
        <p:spPr>
          <a:xfrm>
            <a:off x="5267588" y="1588767"/>
            <a:ext cx="1435500" cy="5304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Credit Cards</a:t>
            </a:r>
            <a:endParaRPr>
              <a:solidFill>
                <a:schemeClr val="lt2"/>
              </a:solidFill>
            </a:endParaRPr>
          </a:p>
        </p:txBody>
      </p:sp>
      <p:sp>
        <p:nvSpPr>
          <p:cNvPr id="645" name="Google Shape;645;p42"/>
          <p:cNvSpPr/>
          <p:nvPr/>
        </p:nvSpPr>
        <p:spPr>
          <a:xfrm>
            <a:off x="5450913" y="3052621"/>
            <a:ext cx="1435500" cy="5304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2"/>
                </a:solidFill>
              </a:rPr>
              <a:t>Customer Maintenance</a:t>
            </a:r>
            <a:endParaRPr sz="1100">
              <a:solidFill>
                <a:schemeClr val="lt2"/>
              </a:solidFill>
            </a:endParaRPr>
          </a:p>
        </p:txBody>
      </p:sp>
      <p:sp>
        <p:nvSpPr>
          <p:cNvPr id="646" name="Google Shape;646;p42"/>
          <p:cNvSpPr/>
          <p:nvPr/>
        </p:nvSpPr>
        <p:spPr>
          <a:xfrm>
            <a:off x="881901" y="1246075"/>
            <a:ext cx="4038339" cy="1615881"/>
          </a:xfrm>
          <a:custGeom>
            <a:rect b="b" l="l" r="r" t="t"/>
            <a:pathLst>
              <a:path extrusionOk="0" h="61115" w="123961">
                <a:moveTo>
                  <a:pt x="0" y="57519"/>
                </a:moveTo>
                <a:cubicBezTo>
                  <a:pt x="32014" y="63167"/>
                  <a:pt x="69470" y="63910"/>
                  <a:pt x="96897" y="46458"/>
                </a:cubicBezTo>
                <a:cubicBezTo>
                  <a:pt x="106315" y="40465"/>
                  <a:pt x="115270" y="32888"/>
                  <a:pt x="121232" y="23450"/>
                </a:cubicBezTo>
                <a:cubicBezTo>
                  <a:pt x="125454" y="16767"/>
                  <a:pt x="124761" y="3539"/>
                  <a:pt x="117692" y="0"/>
                </a:cubicBezTo>
              </a:path>
            </a:pathLst>
          </a:custGeom>
          <a:noFill/>
          <a:ln cap="flat" cmpd="sng" w="9525">
            <a:solidFill>
              <a:schemeClr val="dk2"/>
            </a:solidFill>
            <a:prstDash val="dashDot"/>
            <a:round/>
            <a:headEnd len="med" w="med" type="none"/>
            <a:tailEnd len="med" w="med" type="none"/>
          </a:ln>
        </p:spPr>
      </p:sp>
      <p:sp>
        <p:nvSpPr>
          <p:cNvPr id="647" name="Google Shape;647;p42"/>
          <p:cNvSpPr/>
          <p:nvPr/>
        </p:nvSpPr>
        <p:spPr>
          <a:xfrm>
            <a:off x="3561700" y="2037700"/>
            <a:ext cx="3985160" cy="746418"/>
          </a:xfrm>
          <a:custGeom>
            <a:rect b="b" l="l" r="r" t="t"/>
            <a:pathLst>
              <a:path extrusionOk="0" h="21184" w="73005">
                <a:moveTo>
                  <a:pt x="0" y="18141"/>
                </a:moveTo>
                <a:cubicBezTo>
                  <a:pt x="21933" y="20576"/>
                  <a:pt x="53245" y="26770"/>
                  <a:pt x="65483" y="8407"/>
                </a:cubicBezTo>
                <a:cubicBezTo>
                  <a:pt x="67568" y="5278"/>
                  <a:pt x="73005" y="3760"/>
                  <a:pt x="73005" y="0"/>
                </a:cubicBezTo>
              </a:path>
            </a:pathLst>
          </a:custGeom>
          <a:noFill/>
          <a:ln cap="flat" cmpd="sng" w="9525">
            <a:solidFill>
              <a:schemeClr val="dk2"/>
            </a:solidFill>
            <a:prstDash val="dashDot"/>
            <a:round/>
            <a:headEnd len="med" w="med" type="none"/>
            <a:tailEnd len="med" w="med" type="none"/>
          </a:ln>
        </p:spPr>
      </p:sp>
      <p:cxnSp>
        <p:nvCxnSpPr>
          <p:cNvPr id="648" name="Google Shape;648;p42"/>
          <p:cNvCxnSpPr>
            <a:stCxn id="644" idx="2"/>
            <a:endCxn id="642" idx="0"/>
          </p:cNvCxnSpPr>
          <p:nvPr/>
        </p:nvCxnSpPr>
        <p:spPr>
          <a:xfrm rot="10800000">
            <a:off x="2887988" y="1669167"/>
            <a:ext cx="2379600" cy="184800"/>
          </a:xfrm>
          <a:prstGeom prst="curvedConnector4">
            <a:avLst>
              <a:gd fmla="val 34877" name="adj1"/>
              <a:gd fmla="val 228797" name="adj2"/>
            </a:avLst>
          </a:prstGeom>
          <a:noFill/>
          <a:ln cap="flat" cmpd="sng" w="28575">
            <a:solidFill>
              <a:schemeClr val="dk2"/>
            </a:solidFill>
            <a:prstDash val="solid"/>
            <a:round/>
            <a:headEnd len="med" w="med" type="none"/>
            <a:tailEnd len="med" w="med" type="none"/>
          </a:ln>
        </p:spPr>
      </p:cxnSp>
      <p:cxnSp>
        <p:nvCxnSpPr>
          <p:cNvPr id="649" name="Google Shape;649;p42"/>
          <p:cNvCxnSpPr>
            <a:stCxn id="643" idx="0"/>
            <a:endCxn id="642" idx="4"/>
          </p:cNvCxnSpPr>
          <p:nvPr/>
        </p:nvCxnSpPr>
        <p:spPr>
          <a:xfrm rot="-5400000">
            <a:off x="1916363" y="2319358"/>
            <a:ext cx="1094400" cy="848400"/>
          </a:xfrm>
          <a:prstGeom prst="curvedConnector3">
            <a:avLst>
              <a:gd fmla="val 49999" name="adj1"/>
            </a:avLst>
          </a:prstGeom>
          <a:noFill/>
          <a:ln cap="flat" cmpd="sng" w="28575">
            <a:solidFill>
              <a:schemeClr val="dk2"/>
            </a:solidFill>
            <a:prstDash val="solid"/>
            <a:round/>
            <a:headEnd len="med" w="med" type="none"/>
            <a:tailEnd len="med" w="med" type="none"/>
          </a:ln>
        </p:spPr>
      </p:cxnSp>
      <p:cxnSp>
        <p:nvCxnSpPr>
          <p:cNvPr id="650" name="Google Shape;650;p42"/>
          <p:cNvCxnSpPr>
            <a:stCxn id="642" idx="5"/>
            <a:endCxn id="645" idx="2"/>
          </p:cNvCxnSpPr>
          <p:nvPr/>
        </p:nvCxnSpPr>
        <p:spPr>
          <a:xfrm flipH="1" rot="-5400000">
            <a:off x="3824698" y="1691383"/>
            <a:ext cx="1198500" cy="2054100"/>
          </a:xfrm>
          <a:prstGeom prst="curvedConnector2">
            <a:avLst/>
          </a:prstGeom>
          <a:noFill/>
          <a:ln cap="flat" cmpd="sng" w="28575">
            <a:solidFill>
              <a:schemeClr val="dk2"/>
            </a:solidFill>
            <a:prstDash val="solid"/>
            <a:round/>
            <a:headEnd len="med" w="med" type="none"/>
            <a:tailEnd len="med" w="med" type="none"/>
          </a:ln>
        </p:spPr>
      </p:cxnSp>
      <p:cxnSp>
        <p:nvCxnSpPr>
          <p:cNvPr id="651" name="Google Shape;651;p42"/>
          <p:cNvCxnSpPr>
            <a:stCxn id="645" idx="2"/>
            <a:endCxn id="643" idx="6"/>
          </p:cNvCxnSpPr>
          <p:nvPr/>
        </p:nvCxnSpPr>
        <p:spPr>
          <a:xfrm flipH="1">
            <a:off x="2757213" y="3317821"/>
            <a:ext cx="2693700" cy="238200"/>
          </a:xfrm>
          <a:prstGeom prst="curvedConnector3">
            <a:avLst>
              <a:gd fmla="val 50002" name="adj1"/>
            </a:avLst>
          </a:prstGeom>
          <a:noFill/>
          <a:ln cap="flat" cmpd="sng" w="28575">
            <a:solidFill>
              <a:schemeClr val="dk2"/>
            </a:solidFill>
            <a:prstDash val="solid"/>
            <a:round/>
            <a:headEnd len="med" w="med" type="none"/>
            <a:tailEnd len="med" w="med" type="none"/>
          </a:ln>
        </p:spPr>
      </p:cxnSp>
      <p:cxnSp>
        <p:nvCxnSpPr>
          <p:cNvPr id="652" name="Google Shape;652;p42"/>
          <p:cNvCxnSpPr>
            <a:stCxn id="644" idx="4"/>
            <a:endCxn id="645" idx="2"/>
          </p:cNvCxnSpPr>
          <p:nvPr/>
        </p:nvCxnSpPr>
        <p:spPr>
          <a:xfrm rot="5400000">
            <a:off x="5118788" y="2451417"/>
            <a:ext cx="1198800" cy="534300"/>
          </a:xfrm>
          <a:prstGeom prst="curvedConnector4">
            <a:avLst>
              <a:gd fmla="val 38933" name="adj1"/>
              <a:gd fmla="val 144591" name="adj2"/>
            </a:avLst>
          </a:prstGeom>
          <a:noFill/>
          <a:ln cap="flat" cmpd="sng" w="28575">
            <a:solidFill>
              <a:schemeClr val="dk2"/>
            </a:solidFill>
            <a:prstDash val="solid"/>
            <a:round/>
            <a:headEnd len="med" w="med" type="none"/>
            <a:tailEnd len="med" w="med" type="none"/>
          </a:ln>
        </p:spPr>
      </p:cxnSp>
      <p:sp>
        <p:nvSpPr>
          <p:cNvPr id="653" name="Google Shape;653;p42"/>
          <p:cNvSpPr/>
          <p:nvPr/>
        </p:nvSpPr>
        <p:spPr>
          <a:xfrm>
            <a:off x="3846975" y="2775450"/>
            <a:ext cx="924950" cy="1694350"/>
          </a:xfrm>
          <a:custGeom>
            <a:rect b="b" l="l" r="r" t="t"/>
            <a:pathLst>
              <a:path extrusionOk="0" h="67774" w="36998">
                <a:moveTo>
                  <a:pt x="0" y="67774"/>
                </a:moveTo>
                <a:cubicBezTo>
                  <a:pt x="6166" y="56478"/>
                  <a:pt x="30832" y="11296"/>
                  <a:pt x="36998" y="0"/>
                </a:cubicBezTo>
              </a:path>
            </a:pathLst>
          </a:custGeom>
          <a:noFill/>
          <a:ln cap="flat" cmpd="sng" w="9525">
            <a:solidFill>
              <a:schemeClr val="dk2"/>
            </a:solidFill>
            <a:prstDash val="dashDot"/>
            <a:round/>
            <a:headEnd len="med" w="med" type="none"/>
            <a:tailEnd len="med" w="med" type="none"/>
          </a:ln>
        </p:spPr>
      </p:sp>
      <p:sp>
        <p:nvSpPr>
          <p:cNvPr id="654" name="Google Shape;654;p42"/>
          <p:cNvSpPr txBox="1"/>
          <p:nvPr/>
        </p:nvSpPr>
        <p:spPr>
          <a:xfrm>
            <a:off x="5084325" y="1684625"/>
            <a:ext cx="366600" cy="3231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Inter"/>
                <a:ea typeface="Inter"/>
                <a:cs typeface="Inter"/>
                <a:sym typeface="Inter"/>
              </a:rPr>
              <a:t>CF</a:t>
            </a:r>
            <a:endParaRPr b="1" sz="900">
              <a:latin typeface="Inter"/>
              <a:ea typeface="Inter"/>
              <a:cs typeface="Inter"/>
              <a:sym typeface="Inter"/>
            </a:endParaRPr>
          </a:p>
        </p:txBody>
      </p:sp>
      <p:sp>
        <p:nvSpPr>
          <p:cNvPr id="655" name="Google Shape;655;p42"/>
          <p:cNvSpPr txBox="1"/>
          <p:nvPr/>
        </p:nvSpPr>
        <p:spPr>
          <a:xfrm>
            <a:off x="1822775" y="3096050"/>
            <a:ext cx="433200" cy="3231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Inter"/>
                <a:ea typeface="Inter"/>
                <a:cs typeface="Inter"/>
                <a:sym typeface="Inter"/>
              </a:rPr>
              <a:t>ACL</a:t>
            </a:r>
            <a:endParaRPr b="1" sz="900">
              <a:latin typeface="Inter"/>
              <a:ea typeface="Inter"/>
              <a:cs typeface="Inter"/>
              <a:sym typeface="Inter"/>
            </a:endParaRPr>
          </a:p>
        </p:txBody>
      </p:sp>
      <p:sp>
        <p:nvSpPr>
          <p:cNvPr id="656" name="Google Shape;656;p42"/>
          <p:cNvSpPr txBox="1"/>
          <p:nvPr/>
        </p:nvSpPr>
        <p:spPr>
          <a:xfrm>
            <a:off x="5210900" y="3156275"/>
            <a:ext cx="433200" cy="3231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Inter"/>
                <a:ea typeface="Inter"/>
                <a:cs typeface="Inter"/>
                <a:sym typeface="Inter"/>
              </a:rPr>
              <a:t>OHS</a:t>
            </a:r>
            <a:endParaRPr b="1" sz="900">
              <a:latin typeface="Inter"/>
              <a:ea typeface="Inter"/>
              <a:cs typeface="Inter"/>
              <a:sym typeface="Inter"/>
            </a:endParaRPr>
          </a:p>
        </p:txBody>
      </p:sp>
      <p:sp>
        <p:nvSpPr>
          <p:cNvPr id="657" name="Google Shape;657;p42"/>
          <p:cNvSpPr txBox="1"/>
          <p:nvPr/>
        </p:nvSpPr>
        <p:spPr>
          <a:xfrm>
            <a:off x="3247550" y="2037700"/>
            <a:ext cx="433200" cy="3231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Inter"/>
                <a:ea typeface="Inter"/>
                <a:cs typeface="Inter"/>
                <a:sym typeface="Inter"/>
              </a:rPr>
              <a:t>ACL</a:t>
            </a:r>
            <a:endParaRPr b="1" sz="900">
              <a:latin typeface="Inter"/>
              <a:ea typeface="Inter"/>
              <a:cs typeface="Inter"/>
              <a:sym typeface="Inter"/>
            </a:endParaRPr>
          </a:p>
        </p:txBody>
      </p:sp>
      <p:sp>
        <p:nvSpPr>
          <p:cNvPr id="658" name="Google Shape;658;p42"/>
          <p:cNvSpPr txBox="1"/>
          <p:nvPr/>
        </p:nvSpPr>
        <p:spPr>
          <a:xfrm>
            <a:off x="5802050" y="2007725"/>
            <a:ext cx="366600" cy="3231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Inter"/>
                <a:ea typeface="Inter"/>
                <a:cs typeface="Inter"/>
                <a:sym typeface="Inter"/>
              </a:rPr>
              <a:t>CF</a:t>
            </a:r>
            <a:endParaRPr b="1" sz="900">
              <a:latin typeface="Inter"/>
              <a:ea typeface="Inter"/>
              <a:cs typeface="Inter"/>
              <a:sym typeface="Inter"/>
            </a:endParaRPr>
          </a:p>
        </p:txBody>
      </p:sp>
      <p:sp>
        <p:nvSpPr>
          <p:cNvPr id="659" name="Google Shape;659;p42"/>
          <p:cNvSpPr txBox="1"/>
          <p:nvPr/>
        </p:nvSpPr>
        <p:spPr>
          <a:xfrm>
            <a:off x="2577675" y="3394400"/>
            <a:ext cx="366600" cy="3231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Inter"/>
                <a:ea typeface="Inter"/>
                <a:cs typeface="Inter"/>
                <a:sym typeface="Inter"/>
              </a:rPr>
              <a:t>CF</a:t>
            </a:r>
            <a:endParaRPr b="1" sz="900">
              <a:latin typeface="Inter"/>
              <a:ea typeface="Inter"/>
              <a:cs typeface="Inter"/>
              <a:sym typeface="Inter"/>
            </a:endParaRPr>
          </a:p>
        </p:txBody>
      </p:sp>
      <p:sp>
        <p:nvSpPr>
          <p:cNvPr id="660" name="Google Shape;660;p42"/>
          <p:cNvSpPr txBox="1"/>
          <p:nvPr/>
        </p:nvSpPr>
        <p:spPr>
          <a:xfrm>
            <a:off x="1412425" y="4069000"/>
            <a:ext cx="126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2"/>
                </a:solidFill>
                <a:latin typeface="Inter"/>
                <a:ea typeface="Inter"/>
                <a:cs typeface="Inter"/>
                <a:sym typeface="Inter"/>
              </a:rPr>
              <a:t>XYZ Bank</a:t>
            </a:r>
            <a:endParaRPr b="1">
              <a:solidFill>
                <a:schemeClr val="lt2"/>
              </a:solidFill>
              <a:latin typeface="Inter"/>
              <a:ea typeface="Inter"/>
              <a:cs typeface="Inter"/>
              <a:sym typeface="Inter"/>
            </a:endParaRPr>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500"/>
                                        <p:tgtEl>
                                          <p:spTgt spid="64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500"/>
                                        <p:tgtEl>
                                          <p:spTgt spid="64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500"/>
                                        <p:tgtEl>
                                          <p:spTgt spid="64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500"/>
                                        <p:tgtEl>
                                          <p:spTgt spid="645"/>
                                        </p:tgtEl>
                                      </p:cBhvr>
                                    </p:animEffec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646"/>
                                        </p:tgtEl>
                                        <p:attrNameLst>
                                          <p:attrName>style.visibility</p:attrName>
                                        </p:attrNameLst>
                                      </p:cBhvr>
                                      <p:to>
                                        <p:strVal val="visible"/>
                                      </p:to>
                                    </p:set>
                                    <p:anim calcmode="lin" valueType="num">
                                      <p:cBhvr additive="base">
                                        <p:cTn dur="500"/>
                                        <p:tgtEl>
                                          <p:spTgt spid="646"/>
                                        </p:tgtEl>
                                        <p:attrNameLst>
                                          <p:attrName>ppt_w</p:attrName>
                                        </p:attrNameLst>
                                      </p:cBhvr>
                                      <p:tavLst>
                                        <p:tav fmla="" tm="0">
                                          <p:val>
                                            <p:strVal val="0"/>
                                          </p:val>
                                        </p:tav>
                                        <p:tav fmla="" tm="100000">
                                          <p:val>
                                            <p:strVal val="#ppt_w"/>
                                          </p:val>
                                        </p:tav>
                                      </p:tavLst>
                                    </p:anim>
                                    <p:anim calcmode="lin" valueType="num">
                                      <p:cBhvr additive="base">
                                        <p:cTn dur="500"/>
                                        <p:tgtEl>
                                          <p:spTgt spid="646"/>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647"/>
                                        </p:tgtEl>
                                        <p:attrNameLst>
                                          <p:attrName>style.visibility</p:attrName>
                                        </p:attrNameLst>
                                      </p:cBhvr>
                                      <p:to>
                                        <p:strVal val="visible"/>
                                      </p:to>
                                    </p:set>
                                    <p:anim calcmode="lin" valueType="num">
                                      <p:cBhvr additive="base">
                                        <p:cTn dur="500"/>
                                        <p:tgtEl>
                                          <p:spTgt spid="647"/>
                                        </p:tgtEl>
                                        <p:attrNameLst>
                                          <p:attrName>ppt_w</p:attrName>
                                        </p:attrNameLst>
                                      </p:cBhvr>
                                      <p:tavLst>
                                        <p:tav fmla="" tm="0">
                                          <p:val>
                                            <p:strVal val="0"/>
                                          </p:val>
                                        </p:tav>
                                        <p:tav fmla="" tm="100000">
                                          <p:val>
                                            <p:strVal val="#ppt_w"/>
                                          </p:val>
                                        </p:tav>
                                      </p:tavLst>
                                    </p:anim>
                                    <p:anim calcmode="lin" valueType="num">
                                      <p:cBhvr additive="base">
                                        <p:cTn dur="500"/>
                                        <p:tgtEl>
                                          <p:spTgt spid="647"/>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653"/>
                                        </p:tgtEl>
                                        <p:attrNameLst>
                                          <p:attrName>style.visibility</p:attrName>
                                        </p:attrNameLst>
                                      </p:cBhvr>
                                      <p:to>
                                        <p:strVal val="visible"/>
                                      </p:to>
                                    </p:set>
                                    <p:anim calcmode="lin" valueType="num">
                                      <p:cBhvr additive="base">
                                        <p:cTn dur="500"/>
                                        <p:tgtEl>
                                          <p:spTgt spid="653"/>
                                        </p:tgtEl>
                                        <p:attrNameLst>
                                          <p:attrName>ppt_w</p:attrName>
                                        </p:attrNameLst>
                                      </p:cBhvr>
                                      <p:tavLst>
                                        <p:tav fmla="" tm="0">
                                          <p:val>
                                            <p:strVal val="0"/>
                                          </p:val>
                                        </p:tav>
                                        <p:tav fmla="" tm="100000">
                                          <p:val>
                                            <p:strVal val="#ppt_w"/>
                                          </p:val>
                                        </p:tav>
                                      </p:tavLst>
                                    </p:anim>
                                    <p:anim calcmode="lin" valueType="num">
                                      <p:cBhvr additive="base">
                                        <p:cTn dur="500"/>
                                        <p:tgtEl>
                                          <p:spTgt spid="65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48"/>
                                        </p:tgtEl>
                                        <p:attrNameLst>
                                          <p:attrName>style.visibility</p:attrName>
                                        </p:attrNameLst>
                                      </p:cBhvr>
                                      <p:to>
                                        <p:strVal val="visible"/>
                                      </p:to>
                                    </p:set>
                                    <p:anim calcmode="lin" valueType="num">
                                      <p:cBhvr additive="base">
                                        <p:cTn dur="500"/>
                                        <p:tgtEl>
                                          <p:spTgt spid="648"/>
                                        </p:tgtEl>
                                        <p:attrNameLst>
                                          <p:attrName>ppt_w</p:attrName>
                                        </p:attrNameLst>
                                      </p:cBhvr>
                                      <p:tavLst>
                                        <p:tav fmla="" tm="0">
                                          <p:val>
                                            <p:strVal val="0"/>
                                          </p:val>
                                        </p:tav>
                                        <p:tav fmla="" tm="100000">
                                          <p:val>
                                            <p:strVal val="#ppt_w"/>
                                          </p:val>
                                        </p:tav>
                                      </p:tavLst>
                                    </p:anim>
                                    <p:anim calcmode="lin" valueType="num">
                                      <p:cBhvr additive="base">
                                        <p:cTn dur="500"/>
                                        <p:tgtEl>
                                          <p:spTgt spid="648"/>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500"/>
                                        <p:tgtEl>
                                          <p:spTgt spid="6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49"/>
                                        </p:tgtEl>
                                        <p:attrNameLst>
                                          <p:attrName>style.visibility</p:attrName>
                                        </p:attrNameLst>
                                      </p:cBhvr>
                                      <p:to>
                                        <p:strVal val="visible"/>
                                      </p:to>
                                    </p:set>
                                    <p:anim calcmode="lin" valueType="num">
                                      <p:cBhvr additive="base">
                                        <p:cTn dur="500"/>
                                        <p:tgtEl>
                                          <p:spTgt spid="649"/>
                                        </p:tgtEl>
                                        <p:attrNameLst>
                                          <p:attrName>ppt_w</p:attrName>
                                        </p:attrNameLst>
                                      </p:cBhvr>
                                      <p:tavLst>
                                        <p:tav fmla="" tm="0">
                                          <p:val>
                                            <p:strVal val="0"/>
                                          </p:val>
                                        </p:tav>
                                        <p:tav fmla="" tm="100000">
                                          <p:val>
                                            <p:strVal val="#ppt_w"/>
                                          </p:val>
                                        </p:tav>
                                      </p:tavLst>
                                    </p:anim>
                                    <p:anim calcmode="lin" valueType="num">
                                      <p:cBhvr additive="base">
                                        <p:cTn dur="500"/>
                                        <p:tgtEl>
                                          <p:spTgt spid="649"/>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500"/>
                                        <p:tgtEl>
                                          <p:spTgt spid="6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500"/>
                                        <p:tgtEl>
                                          <p:spTgt spid="656"/>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650"/>
                                        </p:tgtEl>
                                        <p:attrNameLst>
                                          <p:attrName>style.visibility</p:attrName>
                                        </p:attrNameLst>
                                      </p:cBhvr>
                                      <p:to>
                                        <p:strVal val="visible"/>
                                      </p:to>
                                    </p:set>
                                    <p:anim calcmode="lin" valueType="num">
                                      <p:cBhvr additive="base">
                                        <p:cTn dur="500"/>
                                        <p:tgtEl>
                                          <p:spTgt spid="650"/>
                                        </p:tgtEl>
                                        <p:attrNameLst>
                                          <p:attrName>ppt_w</p:attrName>
                                        </p:attrNameLst>
                                      </p:cBhvr>
                                      <p:tavLst>
                                        <p:tav fmla="" tm="0">
                                          <p:val>
                                            <p:strVal val="0"/>
                                          </p:val>
                                        </p:tav>
                                        <p:tav fmla="" tm="100000">
                                          <p:val>
                                            <p:strVal val="#ppt_w"/>
                                          </p:val>
                                        </p:tav>
                                      </p:tavLst>
                                    </p:anim>
                                    <p:anim calcmode="lin" valueType="num">
                                      <p:cBhvr additive="base">
                                        <p:cTn dur="500"/>
                                        <p:tgtEl>
                                          <p:spTgt spid="650"/>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500"/>
                                        <p:tgtEl>
                                          <p:spTgt spid="6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51"/>
                                        </p:tgtEl>
                                        <p:attrNameLst>
                                          <p:attrName>style.visibility</p:attrName>
                                        </p:attrNameLst>
                                      </p:cBhvr>
                                      <p:to>
                                        <p:strVal val="visible"/>
                                      </p:to>
                                    </p:set>
                                    <p:anim calcmode="lin" valueType="num">
                                      <p:cBhvr additive="base">
                                        <p:cTn dur="500"/>
                                        <p:tgtEl>
                                          <p:spTgt spid="651"/>
                                        </p:tgtEl>
                                        <p:attrNameLst>
                                          <p:attrName>ppt_w</p:attrName>
                                        </p:attrNameLst>
                                      </p:cBhvr>
                                      <p:tavLst>
                                        <p:tav fmla="" tm="0">
                                          <p:val>
                                            <p:strVal val="0"/>
                                          </p:val>
                                        </p:tav>
                                        <p:tav fmla="" tm="100000">
                                          <p:val>
                                            <p:strVal val="#ppt_w"/>
                                          </p:val>
                                        </p:tav>
                                      </p:tavLst>
                                    </p:anim>
                                    <p:anim calcmode="lin" valueType="num">
                                      <p:cBhvr additive="base">
                                        <p:cTn dur="500"/>
                                        <p:tgtEl>
                                          <p:spTgt spid="65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652"/>
                                        </p:tgtEl>
                                        <p:attrNameLst>
                                          <p:attrName>style.visibility</p:attrName>
                                        </p:attrNameLst>
                                      </p:cBhvr>
                                      <p:to>
                                        <p:strVal val="visible"/>
                                      </p:to>
                                    </p:set>
                                    <p:anim calcmode="lin" valueType="num">
                                      <p:cBhvr additive="base">
                                        <p:cTn dur="500"/>
                                        <p:tgtEl>
                                          <p:spTgt spid="652"/>
                                        </p:tgtEl>
                                        <p:attrNameLst>
                                          <p:attrName>ppt_w</p:attrName>
                                        </p:attrNameLst>
                                      </p:cBhvr>
                                      <p:tavLst>
                                        <p:tav fmla="" tm="0">
                                          <p:val>
                                            <p:strVal val="0"/>
                                          </p:val>
                                        </p:tav>
                                        <p:tav fmla="" tm="100000">
                                          <p:val>
                                            <p:strVal val="#ppt_w"/>
                                          </p:val>
                                        </p:tav>
                                      </p:tavLst>
                                    </p:anim>
                                    <p:anim calcmode="lin" valueType="num">
                                      <p:cBhvr additive="base">
                                        <p:cTn dur="500"/>
                                        <p:tgtEl>
                                          <p:spTgt spid="652"/>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500"/>
                                        <p:tgtEl>
                                          <p:spTgt spid="658"/>
                                        </p:tgtEl>
                                      </p:cBhvr>
                                    </p:animEffect>
                                  </p:childTnLst>
                                </p:cTn>
                              </p:par>
                              <p:par>
                                <p:cTn fill="hold" nodeType="with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500"/>
                                        <p:tgtEl>
                                          <p:spTgt spid="6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43"/>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Congrats! We created our first context map!</a:t>
            </a:r>
            <a:endParaRPr/>
          </a:p>
        </p:txBody>
      </p:sp>
      <p:sp>
        <p:nvSpPr>
          <p:cNvPr id="666" name="Google Shape;666;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67" name="Google Shape;667;p43"/>
          <p:cNvSpPr/>
          <p:nvPr/>
        </p:nvSpPr>
        <p:spPr>
          <a:xfrm>
            <a:off x="617726" y="1158925"/>
            <a:ext cx="7854793" cy="3437218"/>
          </a:xfrm>
          <a:custGeom>
            <a:rect b="b" l="l" r="r" t="t"/>
            <a:pathLst>
              <a:path extrusionOk="0" h="93118" w="196591">
                <a:moveTo>
                  <a:pt x="36299" y="12011"/>
                </a:moveTo>
                <a:cubicBezTo>
                  <a:pt x="57021" y="1614"/>
                  <a:pt x="99496" y="-2368"/>
                  <a:pt x="124347" y="1393"/>
                </a:cubicBezTo>
                <a:cubicBezTo>
                  <a:pt x="149198" y="5154"/>
                  <a:pt x="175892" y="23072"/>
                  <a:pt x="185405" y="34576"/>
                </a:cubicBezTo>
                <a:cubicBezTo>
                  <a:pt x="194918" y="46080"/>
                  <a:pt x="206422" y="60681"/>
                  <a:pt x="181423" y="70415"/>
                </a:cubicBezTo>
                <a:cubicBezTo>
                  <a:pt x="156425" y="80149"/>
                  <a:pt x="65648" y="94086"/>
                  <a:pt x="35414" y="92980"/>
                </a:cubicBezTo>
                <a:cubicBezTo>
                  <a:pt x="5180" y="91874"/>
                  <a:pt x="-129" y="77273"/>
                  <a:pt x="18" y="63778"/>
                </a:cubicBezTo>
                <a:cubicBezTo>
                  <a:pt x="166" y="50283"/>
                  <a:pt x="15578" y="22409"/>
                  <a:pt x="36299" y="12011"/>
                </a:cubicBezTo>
                <a:close/>
              </a:path>
            </a:pathLst>
          </a:custGeom>
          <a:solidFill>
            <a:schemeClr val="accent1"/>
          </a:solidFill>
          <a:ln cap="flat" cmpd="sng" w="38100">
            <a:solidFill>
              <a:schemeClr val="dk2"/>
            </a:solidFill>
            <a:prstDash val="solid"/>
            <a:round/>
            <a:headEnd len="med" w="med" type="none"/>
            <a:tailEnd len="med" w="med" type="none"/>
          </a:ln>
        </p:spPr>
      </p:sp>
      <p:sp>
        <p:nvSpPr>
          <p:cNvPr id="668" name="Google Shape;668;p43"/>
          <p:cNvSpPr/>
          <p:nvPr/>
        </p:nvSpPr>
        <p:spPr>
          <a:xfrm>
            <a:off x="2168038" y="1669275"/>
            <a:ext cx="1439700" cy="5271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Retail Banking</a:t>
            </a:r>
            <a:endParaRPr>
              <a:solidFill>
                <a:schemeClr val="lt2"/>
              </a:solidFill>
            </a:endParaRPr>
          </a:p>
        </p:txBody>
      </p:sp>
      <p:sp>
        <p:nvSpPr>
          <p:cNvPr id="669" name="Google Shape;669;p43"/>
          <p:cNvSpPr/>
          <p:nvPr/>
        </p:nvSpPr>
        <p:spPr>
          <a:xfrm>
            <a:off x="1321613" y="3290758"/>
            <a:ext cx="1435500" cy="5304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Loans</a:t>
            </a:r>
            <a:endParaRPr>
              <a:solidFill>
                <a:schemeClr val="lt2"/>
              </a:solidFill>
            </a:endParaRPr>
          </a:p>
        </p:txBody>
      </p:sp>
      <p:sp>
        <p:nvSpPr>
          <p:cNvPr id="670" name="Google Shape;670;p43"/>
          <p:cNvSpPr/>
          <p:nvPr/>
        </p:nvSpPr>
        <p:spPr>
          <a:xfrm>
            <a:off x="5267588" y="1588767"/>
            <a:ext cx="1435500" cy="5304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Credit Cards</a:t>
            </a:r>
            <a:endParaRPr>
              <a:solidFill>
                <a:schemeClr val="lt2"/>
              </a:solidFill>
            </a:endParaRPr>
          </a:p>
        </p:txBody>
      </p:sp>
      <p:sp>
        <p:nvSpPr>
          <p:cNvPr id="671" name="Google Shape;671;p43"/>
          <p:cNvSpPr/>
          <p:nvPr/>
        </p:nvSpPr>
        <p:spPr>
          <a:xfrm>
            <a:off x="5450913" y="3052621"/>
            <a:ext cx="1435500" cy="5304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2"/>
                </a:solidFill>
              </a:rPr>
              <a:t>Customer Maintenance</a:t>
            </a:r>
            <a:endParaRPr sz="1100">
              <a:solidFill>
                <a:schemeClr val="lt2"/>
              </a:solidFill>
            </a:endParaRPr>
          </a:p>
        </p:txBody>
      </p:sp>
      <p:sp>
        <p:nvSpPr>
          <p:cNvPr id="672" name="Google Shape;672;p43"/>
          <p:cNvSpPr/>
          <p:nvPr/>
        </p:nvSpPr>
        <p:spPr>
          <a:xfrm>
            <a:off x="881901" y="1246075"/>
            <a:ext cx="4038339" cy="1615881"/>
          </a:xfrm>
          <a:custGeom>
            <a:rect b="b" l="l" r="r" t="t"/>
            <a:pathLst>
              <a:path extrusionOk="0" h="61115" w="123961">
                <a:moveTo>
                  <a:pt x="0" y="57519"/>
                </a:moveTo>
                <a:cubicBezTo>
                  <a:pt x="32014" y="63167"/>
                  <a:pt x="69470" y="63910"/>
                  <a:pt x="96897" y="46458"/>
                </a:cubicBezTo>
                <a:cubicBezTo>
                  <a:pt x="106315" y="40465"/>
                  <a:pt x="115270" y="32888"/>
                  <a:pt x="121232" y="23450"/>
                </a:cubicBezTo>
                <a:cubicBezTo>
                  <a:pt x="125454" y="16767"/>
                  <a:pt x="124761" y="3539"/>
                  <a:pt x="117692" y="0"/>
                </a:cubicBezTo>
              </a:path>
            </a:pathLst>
          </a:custGeom>
          <a:noFill/>
          <a:ln cap="flat" cmpd="sng" w="9525">
            <a:solidFill>
              <a:schemeClr val="dk2"/>
            </a:solidFill>
            <a:prstDash val="dashDot"/>
            <a:round/>
            <a:headEnd len="med" w="med" type="none"/>
            <a:tailEnd len="med" w="med" type="none"/>
          </a:ln>
        </p:spPr>
      </p:sp>
      <p:sp>
        <p:nvSpPr>
          <p:cNvPr id="673" name="Google Shape;673;p43"/>
          <p:cNvSpPr/>
          <p:nvPr/>
        </p:nvSpPr>
        <p:spPr>
          <a:xfrm>
            <a:off x="3561700" y="2037700"/>
            <a:ext cx="3985160" cy="746418"/>
          </a:xfrm>
          <a:custGeom>
            <a:rect b="b" l="l" r="r" t="t"/>
            <a:pathLst>
              <a:path extrusionOk="0" h="21184" w="73005">
                <a:moveTo>
                  <a:pt x="0" y="18141"/>
                </a:moveTo>
                <a:cubicBezTo>
                  <a:pt x="21933" y="20576"/>
                  <a:pt x="53245" y="26770"/>
                  <a:pt x="65483" y="8407"/>
                </a:cubicBezTo>
                <a:cubicBezTo>
                  <a:pt x="67568" y="5278"/>
                  <a:pt x="73005" y="3760"/>
                  <a:pt x="73005" y="0"/>
                </a:cubicBezTo>
              </a:path>
            </a:pathLst>
          </a:custGeom>
          <a:noFill/>
          <a:ln cap="flat" cmpd="sng" w="9525">
            <a:solidFill>
              <a:schemeClr val="dk2"/>
            </a:solidFill>
            <a:prstDash val="dashDot"/>
            <a:round/>
            <a:headEnd len="med" w="med" type="none"/>
            <a:tailEnd len="med" w="med" type="none"/>
          </a:ln>
        </p:spPr>
      </p:sp>
      <p:cxnSp>
        <p:nvCxnSpPr>
          <p:cNvPr id="674" name="Google Shape;674;p43"/>
          <p:cNvCxnSpPr>
            <a:stCxn id="670" idx="2"/>
            <a:endCxn id="668" idx="0"/>
          </p:cNvCxnSpPr>
          <p:nvPr/>
        </p:nvCxnSpPr>
        <p:spPr>
          <a:xfrm rot="10800000">
            <a:off x="2887988" y="1669167"/>
            <a:ext cx="2379600" cy="184800"/>
          </a:xfrm>
          <a:prstGeom prst="curvedConnector4">
            <a:avLst>
              <a:gd fmla="val 34877" name="adj1"/>
              <a:gd fmla="val 228797" name="adj2"/>
            </a:avLst>
          </a:prstGeom>
          <a:noFill/>
          <a:ln cap="flat" cmpd="sng" w="28575">
            <a:solidFill>
              <a:schemeClr val="dk2"/>
            </a:solidFill>
            <a:prstDash val="solid"/>
            <a:round/>
            <a:headEnd len="med" w="med" type="none"/>
            <a:tailEnd len="med" w="med" type="none"/>
          </a:ln>
        </p:spPr>
      </p:cxnSp>
      <p:cxnSp>
        <p:nvCxnSpPr>
          <p:cNvPr id="675" name="Google Shape;675;p43"/>
          <p:cNvCxnSpPr>
            <a:stCxn id="669" idx="0"/>
            <a:endCxn id="668" idx="4"/>
          </p:cNvCxnSpPr>
          <p:nvPr/>
        </p:nvCxnSpPr>
        <p:spPr>
          <a:xfrm rot="-5400000">
            <a:off x="1916363" y="2319358"/>
            <a:ext cx="1094400" cy="848400"/>
          </a:xfrm>
          <a:prstGeom prst="curvedConnector3">
            <a:avLst>
              <a:gd fmla="val 49999" name="adj1"/>
            </a:avLst>
          </a:prstGeom>
          <a:noFill/>
          <a:ln cap="flat" cmpd="sng" w="28575">
            <a:solidFill>
              <a:schemeClr val="dk2"/>
            </a:solidFill>
            <a:prstDash val="solid"/>
            <a:round/>
            <a:headEnd len="med" w="med" type="none"/>
            <a:tailEnd len="med" w="med" type="none"/>
          </a:ln>
        </p:spPr>
      </p:cxnSp>
      <p:cxnSp>
        <p:nvCxnSpPr>
          <p:cNvPr id="676" name="Google Shape;676;p43"/>
          <p:cNvCxnSpPr>
            <a:stCxn id="668" idx="5"/>
            <a:endCxn id="671" idx="2"/>
          </p:cNvCxnSpPr>
          <p:nvPr/>
        </p:nvCxnSpPr>
        <p:spPr>
          <a:xfrm flipH="1" rot="-5400000">
            <a:off x="3824698" y="1691383"/>
            <a:ext cx="1198500" cy="2054100"/>
          </a:xfrm>
          <a:prstGeom prst="curvedConnector2">
            <a:avLst/>
          </a:prstGeom>
          <a:noFill/>
          <a:ln cap="flat" cmpd="sng" w="28575">
            <a:solidFill>
              <a:schemeClr val="dk2"/>
            </a:solidFill>
            <a:prstDash val="solid"/>
            <a:round/>
            <a:headEnd len="med" w="med" type="none"/>
            <a:tailEnd len="med" w="med" type="none"/>
          </a:ln>
        </p:spPr>
      </p:cxnSp>
      <p:cxnSp>
        <p:nvCxnSpPr>
          <p:cNvPr id="677" name="Google Shape;677;p43"/>
          <p:cNvCxnSpPr>
            <a:stCxn id="671" idx="2"/>
            <a:endCxn id="669" idx="6"/>
          </p:cNvCxnSpPr>
          <p:nvPr/>
        </p:nvCxnSpPr>
        <p:spPr>
          <a:xfrm flipH="1">
            <a:off x="2757213" y="3317821"/>
            <a:ext cx="2693700" cy="238200"/>
          </a:xfrm>
          <a:prstGeom prst="curvedConnector3">
            <a:avLst>
              <a:gd fmla="val 50002" name="adj1"/>
            </a:avLst>
          </a:prstGeom>
          <a:noFill/>
          <a:ln cap="flat" cmpd="sng" w="28575">
            <a:solidFill>
              <a:schemeClr val="dk2"/>
            </a:solidFill>
            <a:prstDash val="solid"/>
            <a:round/>
            <a:headEnd len="med" w="med" type="none"/>
            <a:tailEnd len="med" w="med" type="none"/>
          </a:ln>
        </p:spPr>
      </p:cxnSp>
      <p:cxnSp>
        <p:nvCxnSpPr>
          <p:cNvPr id="678" name="Google Shape;678;p43"/>
          <p:cNvCxnSpPr>
            <a:stCxn id="670" idx="4"/>
            <a:endCxn id="671" idx="2"/>
          </p:cNvCxnSpPr>
          <p:nvPr/>
        </p:nvCxnSpPr>
        <p:spPr>
          <a:xfrm rot="5400000">
            <a:off x="5118788" y="2451417"/>
            <a:ext cx="1198800" cy="534300"/>
          </a:xfrm>
          <a:prstGeom prst="curvedConnector4">
            <a:avLst>
              <a:gd fmla="val 38933" name="adj1"/>
              <a:gd fmla="val 144591" name="adj2"/>
            </a:avLst>
          </a:prstGeom>
          <a:noFill/>
          <a:ln cap="flat" cmpd="sng" w="28575">
            <a:solidFill>
              <a:schemeClr val="dk2"/>
            </a:solidFill>
            <a:prstDash val="solid"/>
            <a:round/>
            <a:headEnd len="med" w="med" type="none"/>
            <a:tailEnd len="med" w="med" type="none"/>
          </a:ln>
        </p:spPr>
      </p:cxnSp>
      <p:sp>
        <p:nvSpPr>
          <p:cNvPr id="679" name="Google Shape;679;p43"/>
          <p:cNvSpPr/>
          <p:nvPr/>
        </p:nvSpPr>
        <p:spPr>
          <a:xfrm>
            <a:off x="3846975" y="2775450"/>
            <a:ext cx="924950" cy="1694350"/>
          </a:xfrm>
          <a:custGeom>
            <a:rect b="b" l="l" r="r" t="t"/>
            <a:pathLst>
              <a:path extrusionOk="0" h="67774" w="36998">
                <a:moveTo>
                  <a:pt x="0" y="67774"/>
                </a:moveTo>
                <a:cubicBezTo>
                  <a:pt x="6166" y="56478"/>
                  <a:pt x="30832" y="11296"/>
                  <a:pt x="36998" y="0"/>
                </a:cubicBezTo>
              </a:path>
            </a:pathLst>
          </a:custGeom>
          <a:noFill/>
          <a:ln cap="flat" cmpd="sng" w="9525">
            <a:solidFill>
              <a:schemeClr val="dk2"/>
            </a:solidFill>
            <a:prstDash val="dashDot"/>
            <a:round/>
            <a:headEnd len="med" w="med" type="none"/>
            <a:tailEnd len="med" w="med" type="none"/>
          </a:ln>
        </p:spPr>
      </p:sp>
      <p:sp>
        <p:nvSpPr>
          <p:cNvPr id="680" name="Google Shape;680;p43"/>
          <p:cNvSpPr txBox="1"/>
          <p:nvPr/>
        </p:nvSpPr>
        <p:spPr>
          <a:xfrm>
            <a:off x="5084325" y="1684625"/>
            <a:ext cx="366600" cy="3231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Inter"/>
                <a:ea typeface="Inter"/>
                <a:cs typeface="Inter"/>
                <a:sym typeface="Inter"/>
              </a:rPr>
              <a:t>CF</a:t>
            </a:r>
            <a:endParaRPr b="1" sz="900">
              <a:latin typeface="Inter"/>
              <a:ea typeface="Inter"/>
              <a:cs typeface="Inter"/>
              <a:sym typeface="Inter"/>
            </a:endParaRPr>
          </a:p>
        </p:txBody>
      </p:sp>
      <p:sp>
        <p:nvSpPr>
          <p:cNvPr id="681" name="Google Shape;681;p43"/>
          <p:cNvSpPr txBox="1"/>
          <p:nvPr/>
        </p:nvSpPr>
        <p:spPr>
          <a:xfrm>
            <a:off x="1822775" y="3096050"/>
            <a:ext cx="433200" cy="3231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Inter"/>
                <a:ea typeface="Inter"/>
                <a:cs typeface="Inter"/>
                <a:sym typeface="Inter"/>
              </a:rPr>
              <a:t>ACL</a:t>
            </a:r>
            <a:endParaRPr b="1" sz="900">
              <a:latin typeface="Inter"/>
              <a:ea typeface="Inter"/>
              <a:cs typeface="Inter"/>
              <a:sym typeface="Inter"/>
            </a:endParaRPr>
          </a:p>
        </p:txBody>
      </p:sp>
      <p:sp>
        <p:nvSpPr>
          <p:cNvPr id="682" name="Google Shape;682;p43"/>
          <p:cNvSpPr txBox="1"/>
          <p:nvPr/>
        </p:nvSpPr>
        <p:spPr>
          <a:xfrm>
            <a:off x="5210900" y="3156275"/>
            <a:ext cx="433200" cy="3231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Inter"/>
                <a:ea typeface="Inter"/>
                <a:cs typeface="Inter"/>
                <a:sym typeface="Inter"/>
              </a:rPr>
              <a:t>OHS</a:t>
            </a:r>
            <a:endParaRPr b="1" sz="900">
              <a:latin typeface="Inter"/>
              <a:ea typeface="Inter"/>
              <a:cs typeface="Inter"/>
              <a:sym typeface="Inter"/>
            </a:endParaRPr>
          </a:p>
        </p:txBody>
      </p:sp>
      <p:sp>
        <p:nvSpPr>
          <p:cNvPr id="683" name="Google Shape;683;p43"/>
          <p:cNvSpPr txBox="1"/>
          <p:nvPr/>
        </p:nvSpPr>
        <p:spPr>
          <a:xfrm>
            <a:off x="3247550" y="2037700"/>
            <a:ext cx="433200" cy="3231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Inter"/>
                <a:ea typeface="Inter"/>
                <a:cs typeface="Inter"/>
                <a:sym typeface="Inter"/>
              </a:rPr>
              <a:t>ACL</a:t>
            </a:r>
            <a:endParaRPr b="1" sz="900">
              <a:latin typeface="Inter"/>
              <a:ea typeface="Inter"/>
              <a:cs typeface="Inter"/>
              <a:sym typeface="Inter"/>
            </a:endParaRPr>
          </a:p>
        </p:txBody>
      </p:sp>
      <p:sp>
        <p:nvSpPr>
          <p:cNvPr id="684" name="Google Shape;684;p43"/>
          <p:cNvSpPr txBox="1"/>
          <p:nvPr/>
        </p:nvSpPr>
        <p:spPr>
          <a:xfrm>
            <a:off x="5802050" y="2007725"/>
            <a:ext cx="366600" cy="3231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Inter"/>
                <a:ea typeface="Inter"/>
                <a:cs typeface="Inter"/>
                <a:sym typeface="Inter"/>
              </a:rPr>
              <a:t>CF</a:t>
            </a:r>
            <a:endParaRPr b="1" sz="900">
              <a:latin typeface="Inter"/>
              <a:ea typeface="Inter"/>
              <a:cs typeface="Inter"/>
              <a:sym typeface="Inter"/>
            </a:endParaRPr>
          </a:p>
        </p:txBody>
      </p:sp>
      <p:sp>
        <p:nvSpPr>
          <p:cNvPr id="685" name="Google Shape;685;p43"/>
          <p:cNvSpPr txBox="1"/>
          <p:nvPr/>
        </p:nvSpPr>
        <p:spPr>
          <a:xfrm>
            <a:off x="2577675" y="3394400"/>
            <a:ext cx="366600" cy="3231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Inter"/>
                <a:ea typeface="Inter"/>
                <a:cs typeface="Inter"/>
                <a:sym typeface="Inter"/>
              </a:rPr>
              <a:t>CF</a:t>
            </a:r>
            <a:endParaRPr b="1" sz="900">
              <a:latin typeface="Inter"/>
              <a:ea typeface="Inter"/>
              <a:cs typeface="Inter"/>
              <a:sym typeface="Inter"/>
            </a:endParaRPr>
          </a:p>
        </p:txBody>
      </p:sp>
      <p:sp>
        <p:nvSpPr>
          <p:cNvPr id="686" name="Google Shape;686;p43"/>
          <p:cNvSpPr txBox="1"/>
          <p:nvPr/>
        </p:nvSpPr>
        <p:spPr>
          <a:xfrm>
            <a:off x="4981825" y="3317975"/>
            <a:ext cx="259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2"/>
                </a:solidFill>
                <a:latin typeface="Inter"/>
                <a:ea typeface="Inter"/>
                <a:cs typeface="Inter"/>
                <a:sym typeface="Inter"/>
              </a:rPr>
              <a:t>U</a:t>
            </a:r>
            <a:endParaRPr b="1" sz="1000">
              <a:solidFill>
                <a:schemeClr val="lt2"/>
              </a:solidFill>
              <a:latin typeface="Inter"/>
              <a:ea typeface="Inter"/>
              <a:cs typeface="Inter"/>
              <a:sym typeface="Inter"/>
            </a:endParaRPr>
          </a:p>
        </p:txBody>
      </p:sp>
      <p:sp>
        <p:nvSpPr>
          <p:cNvPr id="687" name="Google Shape;687;p43"/>
          <p:cNvSpPr txBox="1"/>
          <p:nvPr/>
        </p:nvSpPr>
        <p:spPr>
          <a:xfrm>
            <a:off x="2944275" y="3556025"/>
            <a:ext cx="259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2"/>
                </a:solidFill>
                <a:latin typeface="Inter"/>
                <a:ea typeface="Inter"/>
                <a:cs typeface="Inter"/>
                <a:sym typeface="Inter"/>
              </a:rPr>
              <a:t>D</a:t>
            </a:r>
            <a:endParaRPr b="1" sz="1000">
              <a:solidFill>
                <a:schemeClr val="lt2"/>
              </a:solidFill>
              <a:latin typeface="Inter"/>
              <a:ea typeface="Inter"/>
              <a:cs typeface="Inter"/>
              <a:sym typeface="Inter"/>
            </a:endParaRPr>
          </a:p>
        </p:txBody>
      </p:sp>
      <p:sp>
        <p:nvSpPr>
          <p:cNvPr id="688" name="Google Shape;688;p43"/>
          <p:cNvSpPr txBox="1"/>
          <p:nvPr/>
        </p:nvSpPr>
        <p:spPr>
          <a:xfrm>
            <a:off x="3247550" y="2346650"/>
            <a:ext cx="259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2"/>
                </a:solidFill>
                <a:latin typeface="Inter"/>
                <a:ea typeface="Inter"/>
                <a:cs typeface="Inter"/>
                <a:sym typeface="Inter"/>
              </a:rPr>
              <a:t>D</a:t>
            </a:r>
            <a:endParaRPr b="1" sz="1000">
              <a:solidFill>
                <a:schemeClr val="lt2"/>
              </a:solidFill>
              <a:latin typeface="Inter"/>
              <a:ea typeface="Inter"/>
              <a:cs typeface="Inter"/>
              <a:sym typeface="Inter"/>
            </a:endParaRPr>
          </a:p>
        </p:txBody>
      </p:sp>
      <p:sp>
        <p:nvSpPr>
          <p:cNvPr id="689" name="Google Shape;689;p43"/>
          <p:cNvSpPr txBox="1"/>
          <p:nvPr/>
        </p:nvSpPr>
        <p:spPr>
          <a:xfrm>
            <a:off x="5855750" y="2241563"/>
            <a:ext cx="259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2"/>
                </a:solidFill>
                <a:latin typeface="Inter"/>
                <a:ea typeface="Inter"/>
                <a:cs typeface="Inter"/>
                <a:sym typeface="Inter"/>
              </a:rPr>
              <a:t>D</a:t>
            </a:r>
            <a:endParaRPr b="1" sz="1000">
              <a:solidFill>
                <a:schemeClr val="lt2"/>
              </a:solidFill>
              <a:latin typeface="Inter"/>
              <a:ea typeface="Inter"/>
              <a:cs typeface="Inter"/>
              <a:sym typeface="Inter"/>
            </a:endParaRPr>
          </a:p>
        </p:txBody>
      </p:sp>
      <p:sp>
        <p:nvSpPr>
          <p:cNvPr id="690" name="Google Shape;690;p43"/>
          <p:cNvSpPr txBox="1"/>
          <p:nvPr/>
        </p:nvSpPr>
        <p:spPr>
          <a:xfrm>
            <a:off x="4771925" y="1512575"/>
            <a:ext cx="259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2"/>
                </a:solidFill>
                <a:latin typeface="Inter"/>
                <a:ea typeface="Inter"/>
                <a:cs typeface="Inter"/>
                <a:sym typeface="Inter"/>
              </a:rPr>
              <a:t>D</a:t>
            </a:r>
            <a:endParaRPr b="1" sz="1000">
              <a:solidFill>
                <a:schemeClr val="lt2"/>
              </a:solidFill>
              <a:latin typeface="Inter"/>
              <a:ea typeface="Inter"/>
              <a:cs typeface="Inter"/>
              <a:sym typeface="Inter"/>
            </a:endParaRPr>
          </a:p>
        </p:txBody>
      </p:sp>
      <p:sp>
        <p:nvSpPr>
          <p:cNvPr id="691" name="Google Shape;691;p43"/>
          <p:cNvSpPr txBox="1"/>
          <p:nvPr/>
        </p:nvSpPr>
        <p:spPr>
          <a:xfrm>
            <a:off x="1877475" y="2831357"/>
            <a:ext cx="259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2"/>
                </a:solidFill>
                <a:latin typeface="Inter"/>
                <a:ea typeface="Inter"/>
                <a:cs typeface="Inter"/>
                <a:sym typeface="Inter"/>
              </a:rPr>
              <a:t>D</a:t>
            </a:r>
            <a:endParaRPr b="1" sz="1000">
              <a:solidFill>
                <a:schemeClr val="lt2"/>
              </a:solidFill>
              <a:latin typeface="Inter"/>
              <a:ea typeface="Inter"/>
              <a:cs typeface="Inter"/>
              <a:sym typeface="Inter"/>
            </a:endParaRPr>
          </a:p>
        </p:txBody>
      </p:sp>
      <p:sp>
        <p:nvSpPr>
          <p:cNvPr id="692" name="Google Shape;692;p43"/>
          <p:cNvSpPr txBox="1"/>
          <p:nvPr/>
        </p:nvSpPr>
        <p:spPr>
          <a:xfrm>
            <a:off x="2543425" y="2174975"/>
            <a:ext cx="259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2"/>
                </a:solidFill>
                <a:latin typeface="Inter"/>
                <a:ea typeface="Inter"/>
                <a:cs typeface="Inter"/>
                <a:sym typeface="Inter"/>
              </a:rPr>
              <a:t>U</a:t>
            </a:r>
            <a:endParaRPr b="1" sz="1000">
              <a:solidFill>
                <a:schemeClr val="lt2"/>
              </a:solidFill>
              <a:latin typeface="Inter"/>
              <a:ea typeface="Inter"/>
              <a:cs typeface="Inter"/>
              <a:sym typeface="Inter"/>
            </a:endParaRPr>
          </a:p>
        </p:txBody>
      </p:sp>
      <p:sp>
        <p:nvSpPr>
          <p:cNvPr id="693" name="Google Shape;693;p43"/>
          <p:cNvSpPr txBox="1"/>
          <p:nvPr/>
        </p:nvSpPr>
        <p:spPr>
          <a:xfrm>
            <a:off x="1412425" y="4069000"/>
            <a:ext cx="126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2"/>
                </a:solidFill>
                <a:latin typeface="Inter"/>
                <a:ea typeface="Inter"/>
                <a:cs typeface="Inter"/>
                <a:sym typeface="Inter"/>
              </a:rPr>
              <a:t>XYZ Bank</a:t>
            </a:r>
            <a:endParaRPr b="1">
              <a:solidFill>
                <a:schemeClr val="lt2"/>
              </a:solidFill>
              <a:latin typeface="Inter"/>
              <a:ea typeface="Inter"/>
              <a:cs typeface="Inter"/>
              <a:sym typeface="Inter"/>
            </a:endParaRPr>
          </a:p>
        </p:txBody>
      </p:sp>
      <p:sp>
        <p:nvSpPr>
          <p:cNvPr id="694" name="Google Shape;694;p43"/>
          <p:cNvSpPr txBox="1"/>
          <p:nvPr/>
        </p:nvSpPr>
        <p:spPr>
          <a:xfrm>
            <a:off x="2631375" y="1330575"/>
            <a:ext cx="259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2"/>
                </a:solidFill>
                <a:latin typeface="Inter"/>
                <a:ea typeface="Inter"/>
                <a:cs typeface="Inter"/>
                <a:sym typeface="Inter"/>
              </a:rPr>
              <a:t>U</a:t>
            </a:r>
            <a:endParaRPr b="1" sz="1000">
              <a:solidFill>
                <a:schemeClr val="lt2"/>
              </a:solidFill>
              <a:latin typeface="Inter"/>
              <a:ea typeface="Inter"/>
              <a:cs typeface="Inter"/>
              <a:sym typeface="Inte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44"/>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Create your first context map</a:t>
            </a:r>
            <a:endParaRPr/>
          </a:p>
        </p:txBody>
      </p:sp>
      <p:sp>
        <p:nvSpPr>
          <p:cNvPr id="700" name="Google Shape;700;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01" name="Google Shape;701;p44"/>
          <p:cNvSpPr/>
          <p:nvPr/>
        </p:nvSpPr>
        <p:spPr>
          <a:xfrm>
            <a:off x="617726" y="1158925"/>
            <a:ext cx="7854793" cy="3437218"/>
          </a:xfrm>
          <a:custGeom>
            <a:rect b="b" l="l" r="r" t="t"/>
            <a:pathLst>
              <a:path extrusionOk="0" h="93118" w="196591">
                <a:moveTo>
                  <a:pt x="36299" y="12011"/>
                </a:moveTo>
                <a:cubicBezTo>
                  <a:pt x="57021" y="1614"/>
                  <a:pt x="99496" y="-2368"/>
                  <a:pt x="124347" y="1393"/>
                </a:cubicBezTo>
                <a:cubicBezTo>
                  <a:pt x="149198" y="5154"/>
                  <a:pt x="175892" y="23072"/>
                  <a:pt x="185405" y="34576"/>
                </a:cubicBezTo>
                <a:cubicBezTo>
                  <a:pt x="194918" y="46080"/>
                  <a:pt x="206422" y="60681"/>
                  <a:pt x="181423" y="70415"/>
                </a:cubicBezTo>
                <a:cubicBezTo>
                  <a:pt x="156425" y="80149"/>
                  <a:pt x="65648" y="94086"/>
                  <a:pt x="35414" y="92980"/>
                </a:cubicBezTo>
                <a:cubicBezTo>
                  <a:pt x="5180" y="91874"/>
                  <a:pt x="-129" y="77273"/>
                  <a:pt x="18" y="63778"/>
                </a:cubicBezTo>
                <a:cubicBezTo>
                  <a:pt x="166" y="50283"/>
                  <a:pt x="15578" y="22409"/>
                  <a:pt x="36299" y="12011"/>
                </a:cubicBezTo>
                <a:close/>
              </a:path>
            </a:pathLst>
          </a:custGeom>
          <a:solidFill>
            <a:schemeClr val="accent1"/>
          </a:solidFill>
          <a:ln cap="flat" cmpd="sng" w="38100">
            <a:solidFill>
              <a:schemeClr val="dk2"/>
            </a:solidFill>
            <a:prstDash val="solid"/>
            <a:round/>
            <a:headEnd len="med" w="med" type="none"/>
            <a:tailEnd len="med" w="med" type="none"/>
          </a:ln>
        </p:spPr>
      </p:sp>
      <p:sp>
        <p:nvSpPr>
          <p:cNvPr id="702" name="Google Shape;702;p44"/>
          <p:cNvSpPr/>
          <p:nvPr/>
        </p:nvSpPr>
        <p:spPr>
          <a:xfrm>
            <a:off x="2168038" y="1669275"/>
            <a:ext cx="1439700" cy="5271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a:ea typeface="Inter"/>
                <a:cs typeface="Inter"/>
                <a:sym typeface="Inter"/>
              </a:rPr>
              <a:t>???</a:t>
            </a:r>
            <a:endParaRPr>
              <a:solidFill>
                <a:schemeClr val="lt2"/>
              </a:solidFill>
              <a:latin typeface="Inter"/>
              <a:ea typeface="Inter"/>
              <a:cs typeface="Inter"/>
              <a:sym typeface="Inter"/>
            </a:endParaRPr>
          </a:p>
        </p:txBody>
      </p:sp>
      <p:sp>
        <p:nvSpPr>
          <p:cNvPr id="703" name="Google Shape;703;p44"/>
          <p:cNvSpPr/>
          <p:nvPr/>
        </p:nvSpPr>
        <p:spPr>
          <a:xfrm>
            <a:off x="1321613" y="3290758"/>
            <a:ext cx="1435500" cy="5304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2"/>
                </a:solidFill>
                <a:latin typeface="Inter"/>
                <a:ea typeface="Inter"/>
                <a:cs typeface="Inter"/>
                <a:sym typeface="Inter"/>
              </a:rPr>
              <a:t>subdomain</a:t>
            </a:r>
            <a:endParaRPr sz="1100">
              <a:solidFill>
                <a:schemeClr val="lt2"/>
              </a:solidFill>
              <a:latin typeface="Inter"/>
              <a:ea typeface="Inter"/>
              <a:cs typeface="Inter"/>
              <a:sym typeface="Inter"/>
            </a:endParaRPr>
          </a:p>
        </p:txBody>
      </p:sp>
      <p:sp>
        <p:nvSpPr>
          <p:cNvPr id="704" name="Google Shape;704;p44"/>
          <p:cNvSpPr/>
          <p:nvPr/>
        </p:nvSpPr>
        <p:spPr>
          <a:xfrm>
            <a:off x="5267588" y="1588767"/>
            <a:ext cx="1435500" cy="5304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a:ea typeface="Inter"/>
                <a:cs typeface="Inter"/>
                <a:sym typeface="Inter"/>
              </a:rPr>
              <a:t>???</a:t>
            </a:r>
            <a:endParaRPr>
              <a:solidFill>
                <a:schemeClr val="lt2"/>
              </a:solidFill>
              <a:latin typeface="Inter"/>
              <a:ea typeface="Inter"/>
              <a:cs typeface="Inter"/>
              <a:sym typeface="Inter"/>
            </a:endParaRPr>
          </a:p>
        </p:txBody>
      </p:sp>
      <p:sp>
        <p:nvSpPr>
          <p:cNvPr id="705" name="Google Shape;705;p44"/>
          <p:cNvSpPr/>
          <p:nvPr/>
        </p:nvSpPr>
        <p:spPr>
          <a:xfrm>
            <a:off x="5450913" y="3052621"/>
            <a:ext cx="1435500" cy="5304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2"/>
                </a:solidFill>
                <a:latin typeface="Inter"/>
                <a:ea typeface="Inter"/>
                <a:cs typeface="Inter"/>
                <a:sym typeface="Inter"/>
              </a:rPr>
              <a:t>????</a:t>
            </a:r>
            <a:endParaRPr sz="1100">
              <a:solidFill>
                <a:schemeClr val="lt2"/>
              </a:solidFill>
              <a:latin typeface="Inter"/>
              <a:ea typeface="Inter"/>
              <a:cs typeface="Inter"/>
              <a:sym typeface="Inter"/>
            </a:endParaRPr>
          </a:p>
        </p:txBody>
      </p:sp>
      <p:sp>
        <p:nvSpPr>
          <p:cNvPr id="706" name="Google Shape;706;p44"/>
          <p:cNvSpPr/>
          <p:nvPr/>
        </p:nvSpPr>
        <p:spPr>
          <a:xfrm>
            <a:off x="881901" y="1246075"/>
            <a:ext cx="4038339" cy="1615881"/>
          </a:xfrm>
          <a:custGeom>
            <a:rect b="b" l="l" r="r" t="t"/>
            <a:pathLst>
              <a:path extrusionOk="0" h="61115" w="123961">
                <a:moveTo>
                  <a:pt x="0" y="57519"/>
                </a:moveTo>
                <a:cubicBezTo>
                  <a:pt x="32014" y="63167"/>
                  <a:pt x="69470" y="63910"/>
                  <a:pt x="96897" y="46458"/>
                </a:cubicBezTo>
                <a:cubicBezTo>
                  <a:pt x="106315" y="40465"/>
                  <a:pt x="115270" y="32888"/>
                  <a:pt x="121232" y="23450"/>
                </a:cubicBezTo>
                <a:cubicBezTo>
                  <a:pt x="125454" y="16767"/>
                  <a:pt x="124761" y="3539"/>
                  <a:pt x="117692" y="0"/>
                </a:cubicBezTo>
              </a:path>
            </a:pathLst>
          </a:custGeom>
          <a:noFill/>
          <a:ln cap="flat" cmpd="sng" w="9525">
            <a:solidFill>
              <a:schemeClr val="dk2"/>
            </a:solidFill>
            <a:prstDash val="dashDot"/>
            <a:round/>
            <a:headEnd len="med" w="med" type="none"/>
            <a:tailEnd len="med" w="med" type="none"/>
          </a:ln>
        </p:spPr>
      </p:sp>
      <p:sp>
        <p:nvSpPr>
          <p:cNvPr id="707" name="Google Shape;707;p44"/>
          <p:cNvSpPr/>
          <p:nvPr/>
        </p:nvSpPr>
        <p:spPr>
          <a:xfrm>
            <a:off x="3561700" y="2037700"/>
            <a:ext cx="3985160" cy="746418"/>
          </a:xfrm>
          <a:custGeom>
            <a:rect b="b" l="l" r="r" t="t"/>
            <a:pathLst>
              <a:path extrusionOk="0" h="21184" w="73005">
                <a:moveTo>
                  <a:pt x="0" y="18141"/>
                </a:moveTo>
                <a:cubicBezTo>
                  <a:pt x="21933" y="20576"/>
                  <a:pt x="53245" y="26770"/>
                  <a:pt x="65483" y="8407"/>
                </a:cubicBezTo>
                <a:cubicBezTo>
                  <a:pt x="67568" y="5278"/>
                  <a:pt x="73005" y="3760"/>
                  <a:pt x="73005" y="0"/>
                </a:cubicBezTo>
              </a:path>
            </a:pathLst>
          </a:custGeom>
          <a:noFill/>
          <a:ln cap="flat" cmpd="sng" w="9525">
            <a:solidFill>
              <a:schemeClr val="dk2"/>
            </a:solidFill>
            <a:prstDash val="dashDot"/>
            <a:round/>
            <a:headEnd len="med" w="med" type="none"/>
            <a:tailEnd len="med" w="med" type="none"/>
          </a:ln>
        </p:spPr>
      </p:sp>
      <p:cxnSp>
        <p:nvCxnSpPr>
          <p:cNvPr id="708" name="Google Shape;708;p44"/>
          <p:cNvCxnSpPr>
            <a:stCxn id="704" idx="2"/>
            <a:endCxn id="702" idx="0"/>
          </p:cNvCxnSpPr>
          <p:nvPr/>
        </p:nvCxnSpPr>
        <p:spPr>
          <a:xfrm rot="10800000">
            <a:off x="2887988" y="1669167"/>
            <a:ext cx="2379600" cy="184800"/>
          </a:xfrm>
          <a:prstGeom prst="curvedConnector4">
            <a:avLst>
              <a:gd fmla="val 34877" name="adj1"/>
              <a:gd fmla="val 228797" name="adj2"/>
            </a:avLst>
          </a:prstGeom>
          <a:noFill/>
          <a:ln cap="flat" cmpd="sng" w="28575">
            <a:solidFill>
              <a:schemeClr val="dk2"/>
            </a:solidFill>
            <a:prstDash val="solid"/>
            <a:round/>
            <a:headEnd len="med" w="med" type="none"/>
            <a:tailEnd len="med" w="med" type="none"/>
          </a:ln>
        </p:spPr>
      </p:cxnSp>
      <p:cxnSp>
        <p:nvCxnSpPr>
          <p:cNvPr id="709" name="Google Shape;709;p44"/>
          <p:cNvCxnSpPr>
            <a:stCxn id="703" idx="0"/>
            <a:endCxn id="702" idx="4"/>
          </p:cNvCxnSpPr>
          <p:nvPr/>
        </p:nvCxnSpPr>
        <p:spPr>
          <a:xfrm rot="-5400000">
            <a:off x="1916363" y="2319358"/>
            <a:ext cx="1094400" cy="848400"/>
          </a:xfrm>
          <a:prstGeom prst="curvedConnector3">
            <a:avLst>
              <a:gd fmla="val 49999" name="adj1"/>
            </a:avLst>
          </a:prstGeom>
          <a:noFill/>
          <a:ln cap="flat" cmpd="sng" w="28575">
            <a:solidFill>
              <a:schemeClr val="dk2"/>
            </a:solidFill>
            <a:prstDash val="solid"/>
            <a:round/>
            <a:headEnd len="med" w="med" type="none"/>
            <a:tailEnd len="med" w="med" type="none"/>
          </a:ln>
        </p:spPr>
      </p:cxnSp>
      <p:cxnSp>
        <p:nvCxnSpPr>
          <p:cNvPr id="710" name="Google Shape;710;p44"/>
          <p:cNvCxnSpPr>
            <a:stCxn id="702" idx="5"/>
            <a:endCxn id="705" idx="2"/>
          </p:cNvCxnSpPr>
          <p:nvPr/>
        </p:nvCxnSpPr>
        <p:spPr>
          <a:xfrm flipH="1" rot="-5400000">
            <a:off x="3824698" y="1691383"/>
            <a:ext cx="1198500" cy="2054100"/>
          </a:xfrm>
          <a:prstGeom prst="curvedConnector2">
            <a:avLst/>
          </a:prstGeom>
          <a:noFill/>
          <a:ln cap="flat" cmpd="sng" w="28575">
            <a:solidFill>
              <a:schemeClr val="dk2"/>
            </a:solidFill>
            <a:prstDash val="solid"/>
            <a:round/>
            <a:headEnd len="med" w="med" type="none"/>
            <a:tailEnd len="med" w="med" type="none"/>
          </a:ln>
        </p:spPr>
      </p:cxnSp>
      <p:cxnSp>
        <p:nvCxnSpPr>
          <p:cNvPr id="711" name="Google Shape;711;p44"/>
          <p:cNvCxnSpPr>
            <a:stCxn id="705" idx="2"/>
            <a:endCxn id="703" idx="6"/>
          </p:cNvCxnSpPr>
          <p:nvPr/>
        </p:nvCxnSpPr>
        <p:spPr>
          <a:xfrm flipH="1">
            <a:off x="2757213" y="3317821"/>
            <a:ext cx="2693700" cy="238200"/>
          </a:xfrm>
          <a:prstGeom prst="curvedConnector3">
            <a:avLst>
              <a:gd fmla="val 50002" name="adj1"/>
            </a:avLst>
          </a:prstGeom>
          <a:noFill/>
          <a:ln cap="flat" cmpd="sng" w="28575">
            <a:solidFill>
              <a:schemeClr val="dk2"/>
            </a:solidFill>
            <a:prstDash val="solid"/>
            <a:round/>
            <a:headEnd len="med" w="med" type="none"/>
            <a:tailEnd len="med" w="med" type="none"/>
          </a:ln>
        </p:spPr>
      </p:cxnSp>
      <p:cxnSp>
        <p:nvCxnSpPr>
          <p:cNvPr id="712" name="Google Shape;712;p44"/>
          <p:cNvCxnSpPr>
            <a:stCxn id="704" idx="4"/>
            <a:endCxn id="705" idx="2"/>
          </p:cNvCxnSpPr>
          <p:nvPr/>
        </p:nvCxnSpPr>
        <p:spPr>
          <a:xfrm rot="5400000">
            <a:off x="5118788" y="2451417"/>
            <a:ext cx="1198800" cy="534300"/>
          </a:xfrm>
          <a:prstGeom prst="curvedConnector4">
            <a:avLst>
              <a:gd fmla="val 38933" name="adj1"/>
              <a:gd fmla="val 144591" name="adj2"/>
            </a:avLst>
          </a:prstGeom>
          <a:noFill/>
          <a:ln cap="flat" cmpd="sng" w="28575">
            <a:solidFill>
              <a:schemeClr val="dk2"/>
            </a:solidFill>
            <a:prstDash val="solid"/>
            <a:round/>
            <a:headEnd len="med" w="med" type="none"/>
            <a:tailEnd len="med" w="med" type="none"/>
          </a:ln>
        </p:spPr>
      </p:cxnSp>
      <p:sp>
        <p:nvSpPr>
          <p:cNvPr id="713" name="Google Shape;713;p44"/>
          <p:cNvSpPr/>
          <p:nvPr/>
        </p:nvSpPr>
        <p:spPr>
          <a:xfrm>
            <a:off x="3846975" y="2775450"/>
            <a:ext cx="924950" cy="1694350"/>
          </a:xfrm>
          <a:custGeom>
            <a:rect b="b" l="l" r="r" t="t"/>
            <a:pathLst>
              <a:path extrusionOk="0" h="67774" w="36998">
                <a:moveTo>
                  <a:pt x="0" y="67774"/>
                </a:moveTo>
                <a:cubicBezTo>
                  <a:pt x="6166" y="56478"/>
                  <a:pt x="30832" y="11296"/>
                  <a:pt x="36998" y="0"/>
                </a:cubicBezTo>
              </a:path>
            </a:pathLst>
          </a:custGeom>
          <a:noFill/>
          <a:ln cap="flat" cmpd="sng" w="9525">
            <a:solidFill>
              <a:schemeClr val="dk2"/>
            </a:solidFill>
            <a:prstDash val="dashDot"/>
            <a:round/>
            <a:headEnd len="med" w="med" type="none"/>
            <a:tailEnd len="med" w="med" type="none"/>
          </a:ln>
        </p:spPr>
      </p:sp>
      <p:sp>
        <p:nvSpPr>
          <p:cNvPr id="714" name="Google Shape;714;p44"/>
          <p:cNvSpPr txBox="1"/>
          <p:nvPr/>
        </p:nvSpPr>
        <p:spPr>
          <a:xfrm>
            <a:off x="804550" y="1158925"/>
            <a:ext cx="366600" cy="3231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Inter"/>
                <a:ea typeface="Inter"/>
                <a:cs typeface="Inter"/>
                <a:sym typeface="Inter"/>
              </a:rPr>
              <a:t>CF</a:t>
            </a:r>
            <a:endParaRPr b="1" sz="900">
              <a:latin typeface="Inter"/>
              <a:ea typeface="Inter"/>
              <a:cs typeface="Inter"/>
              <a:sym typeface="Inter"/>
            </a:endParaRPr>
          </a:p>
        </p:txBody>
      </p:sp>
      <p:sp>
        <p:nvSpPr>
          <p:cNvPr id="715" name="Google Shape;715;p44"/>
          <p:cNvSpPr txBox="1"/>
          <p:nvPr/>
        </p:nvSpPr>
        <p:spPr>
          <a:xfrm>
            <a:off x="312275" y="1158925"/>
            <a:ext cx="433200" cy="3231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Inter"/>
                <a:ea typeface="Inter"/>
                <a:cs typeface="Inter"/>
                <a:sym typeface="Inter"/>
              </a:rPr>
              <a:t>ACL</a:t>
            </a:r>
            <a:endParaRPr b="1" sz="900">
              <a:latin typeface="Inter"/>
              <a:ea typeface="Inter"/>
              <a:cs typeface="Inter"/>
              <a:sym typeface="Inter"/>
            </a:endParaRPr>
          </a:p>
        </p:txBody>
      </p:sp>
      <p:sp>
        <p:nvSpPr>
          <p:cNvPr id="716" name="Google Shape;716;p44"/>
          <p:cNvSpPr txBox="1"/>
          <p:nvPr/>
        </p:nvSpPr>
        <p:spPr>
          <a:xfrm>
            <a:off x="312275" y="2018625"/>
            <a:ext cx="433200" cy="3231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Inter"/>
                <a:ea typeface="Inter"/>
                <a:cs typeface="Inter"/>
                <a:sym typeface="Inter"/>
              </a:rPr>
              <a:t>OHS</a:t>
            </a:r>
            <a:endParaRPr b="1" sz="900">
              <a:latin typeface="Inter"/>
              <a:ea typeface="Inter"/>
              <a:cs typeface="Inter"/>
              <a:sym typeface="Inter"/>
            </a:endParaRPr>
          </a:p>
        </p:txBody>
      </p:sp>
      <p:sp>
        <p:nvSpPr>
          <p:cNvPr id="717" name="Google Shape;717;p44"/>
          <p:cNvSpPr txBox="1"/>
          <p:nvPr/>
        </p:nvSpPr>
        <p:spPr>
          <a:xfrm>
            <a:off x="312275" y="1588775"/>
            <a:ext cx="433200" cy="3231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Inter"/>
                <a:ea typeface="Inter"/>
                <a:cs typeface="Inter"/>
                <a:sym typeface="Inter"/>
              </a:rPr>
              <a:t>ACL</a:t>
            </a:r>
            <a:endParaRPr b="1" sz="900">
              <a:latin typeface="Inter"/>
              <a:ea typeface="Inter"/>
              <a:cs typeface="Inter"/>
              <a:sym typeface="Inter"/>
            </a:endParaRPr>
          </a:p>
        </p:txBody>
      </p:sp>
      <p:sp>
        <p:nvSpPr>
          <p:cNvPr id="718" name="Google Shape;718;p44"/>
          <p:cNvSpPr txBox="1"/>
          <p:nvPr/>
        </p:nvSpPr>
        <p:spPr>
          <a:xfrm>
            <a:off x="1230225" y="1158925"/>
            <a:ext cx="366600" cy="3231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Inter"/>
                <a:ea typeface="Inter"/>
                <a:cs typeface="Inter"/>
                <a:sym typeface="Inter"/>
              </a:rPr>
              <a:t>CF</a:t>
            </a:r>
            <a:endParaRPr b="1" sz="900">
              <a:latin typeface="Inter"/>
              <a:ea typeface="Inter"/>
              <a:cs typeface="Inter"/>
              <a:sym typeface="Inter"/>
            </a:endParaRPr>
          </a:p>
        </p:txBody>
      </p:sp>
      <p:sp>
        <p:nvSpPr>
          <p:cNvPr id="719" name="Google Shape;719;p44"/>
          <p:cNvSpPr txBox="1"/>
          <p:nvPr/>
        </p:nvSpPr>
        <p:spPr>
          <a:xfrm>
            <a:off x="804550" y="1588775"/>
            <a:ext cx="366600" cy="3231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Inter"/>
                <a:ea typeface="Inter"/>
                <a:cs typeface="Inter"/>
                <a:sym typeface="Inter"/>
              </a:rPr>
              <a:t>CF</a:t>
            </a:r>
            <a:endParaRPr b="1" sz="900">
              <a:latin typeface="Inter"/>
              <a:ea typeface="Inter"/>
              <a:cs typeface="Inter"/>
              <a:sym typeface="Inter"/>
            </a:endParaRPr>
          </a:p>
        </p:txBody>
      </p:sp>
      <p:sp>
        <p:nvSpPr>
          <p:cNvPr id="720" name="Google Shape;720;p44"/>
          <p:cNvSpPr txBox="1"/>
          <p:nvPr/>
        </p:nvSpPr>
        <p:spPr>
          <a:xfrm>
            <a:off x="4981825" y="3317975"/>
            <a:ext cx="259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2"/>
                </a:solidFill>
                <a:latin typeface="Inter"/>
                <a:ea typeface="Inter"/>
                <a:cs typeface="Inter"/>
                <a:sym typeface="Inter"/>
              </a:rPr>
              <a:t>U</a:t>
            </a:r>
            <a:endParaRPr b="1" sz="1000">
              <a:solidFill>
                <a:schemeClr val="lt2"/>
              </a:solidFill>
              <a:latin typeface="Inter"/>
              <a:ea typeface="Inter"/>
              <a:cs typeface="Inter"/>
              <a:sym typeface="Inter"/>
            </a:endParaRPr>
          </a:p>
        </p:txBody>
      </p:sp>
      <p:sp>
        <p:nvSpPr>
          <p:cNvPr id="721" name="Google Shape;721;p44"/>
          <p:cNvSpPr txBox="1"/>
          <p:nvPr/>
        </p:nvSpPr>
        <p:spPr>
          <a:xfrm>
            <a:off x="2944275" y="3556025"/>
            <a:ext cx="259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2"/>
                </a:solidFill>
                <a:latin typeface="Inter"/>
                <a:ea typeface="Inter"/>
                <a:cs typeface="Inter"/>
                <a:sym typeface="Inter"/>
              </a:rPr>
              <a:t>D</a:t>
            </a:r>
            <a:endParaRPr b="1" sz="1000">
              <a:solidFill>
                <a:schemeClr val="lt2"/>
              </a:solidFill>
              <a:latin typeface="Inter"/>
              <a:ea typeface="Inter"/>
              <a:cs typeface="Inter"/>
              <a:sym typeface="Inter"/>
            </a:endParaRPr>
          </a:p>
        </p:txBody>
      </p:sp>
      <p:sp>
        <p:nvSpPr>
          <p:cNvPr id="722" name="Google Shape;722;p44"/>
          <p:cNvSpPr txBox="1"/>
          <p:nvPr/>
        </p:nvSpPr>
        <p:spPr>
          <a:xfrm>
            <a:off x="3247550" y="2346650"/>
            <a:ext cx="259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2"/>
                </a:solidFill>
                <a:latin typeface="Inter"/>
                <a:ea typeface="Inter"/>
                <a:cs typeface="Inter"/>
                <a:sym typeface="Inter"/>
              </a:rPr>
              <a:t>D</a:t>
            </a:r>
            <a:endParaRPr b="1" sz="1000">
              <a:solidFill>
                <a:schemeClr val="lt2"/>
              </a:solidFill>
              <a:latin typeface="Inter"/>
              <a:ea typeface="Inter"/>
              <a:cs typeface="Inter"/>
              <a:sym typeface="Inter"/>
            </a:endParaRPr>
          </a:p>
        </p:txBody>
      </p:sp>
      <p:sp>
        <p:nvSpPr>
          <p:cNvPr id="723" name="Google Shape;723;p44"/>
          <p:cNvSpPr txBox="1"/>
          <p:nvPr/>
        </p:nvSpPr>
        <p:spPr>
          <a:xfrm>
            <a:off x="5855750" y="2241563"/>
            <a:ext cx="259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2"/>
                </a:solidFill>
                <a:latin typeface="Inter"/>
                <a:ea typeface="Inter"/>
                <a:cs typeface="Inter"/>
                <a:sym typeface="Inter"/>
              </a:rPr>
              <a:t>D</a:t>
            </a:r>
            <a:endParaRPr b="1" sz="1000">
              <a:solidFill>
                <a:schemeClr val="lt2"/>
              </a:solidFill>
              <a:latin typeface="Inter"/>
              <a:ea typeface="Inter"/>
              <a:cs typeface="Inter"/>
              <a:sym typeface="Inter"/>
            </a:endParaRPr>
          </a:p>
        </p:txBody>
      </p:sp>
      <p:sp>
        <p:nvSpPr>
          <p:cNvPr id="724" name="Google Shape;724;p44"/>
          <p:cNvSpPr txBox="1"/>
          <p:nvPr/>
        </p:nvSpPr>
        <p:spPr>
          <a:xfrm>
            <a:off x="4771925" y="1512575"/>
            <a:ext cx="259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2"/>
                </a:solidFill>
                <a:latin typeface="Inter"/>
                <a:ea typeface="Inter"/>
                <a:cs typeface="Inter"/>
                <a:sym typeface="Inter"/>
              </a:rPr>
              <a:t>D</a:t>
            </a:r>
            <a:endParaRPr b="1" sz="1000">
              <a:solidFill>
                <a:schemeClr val="lt2"/>
              </a:solidFill>
              <a:latin typeface="Inter"/>
              <a:ea typeface="Inter"/>
              <a:cs typeface="Inter"/>
              <a:sym typeface="Inter"/>
            </a:endParaRPr>
          </a:p>
        </p:txBody>
      </p:sp>
      <p:sp>
        <p:nvSpPr>
          <p:cNvPr id="725" name="Google Shape;725;p44"/>
          <p:cNvSpPr txBox="1"/>
          <p:nvPr/>
        </p:nvSpPr>
        <p:spPr>
          <a:xfrm>
            <a:off x="1877475" y="2831357"/>
            <a:ext cx="259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2"/>
                </a:solidFill>
                <a:latin typeface="Inter"/>
                <a:ea typeface="Inter"/>
                <a:cs typeface="Inter"/>
                <a:sym typeface="Inter"/>
              </a:rPr>
              <a:t>D</a:t>
            </a:r>
            <a:endParaRPr b="1" sz="1000">
              <a:solidFill>
                <a:schemeClr val="lt2"/>
              </a:solidFill>
              <a:latin typeface="Inter"/>
              <a:ea typeface="Inter"/>
              <a:cs typeface="Inter"/>
              <a:sym typeface="Inter"/>
            </a:endParaRPr>
          </a:p>
        </p:txBody>
      </p:sp>
      <p:sp>
        <p:nvSpPr>
          <p:cNvPr id="726" name="Google Shape;726;p44"/>
          <p:cNvSpPr txBox="1"/>
          <p:nvPr/>
        </p:nvSpPr>
        <p:spPr>
          <a:xfrm>
            <a:off x="2543425" y="2174975"/>
            <a:ext cx="259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2"/>
                </a:solidFill>
                <a:latin typeface="Inter"/>
                <a:ea typeface="Inter"/>
                <a:cs typeface="Inter"/>
                <a:sym typeface="Inter"/>
              </a:rPr>
              <a:t>U</a:t>
            </a:r>
            <a:endParaRPr b="1" sz="1000">
              <a:solidFill>
                <a:schemeClr val="lt2"/>
              </a:solidFill>
              <a:latin typeface="Inter"/>
              <a:ea typeface="Inter"/>
              <a:cs typeface="Inter"/>
              <a:sym typeface="Inter"/>
            </a:endParaRPr>
          </a:p>
        </p:txBody>
      </p:sp>
      <p:sp>
        <p:nvSpPr>
          <p:cNvPr id="727" name="Google Shape;727;p44"/>
          <p:cNvSpPr txBox="1"/>
          <p:nvPr/>
        </p:nvSpPr>
        <p:spPr>
          <a:xfrm>
            <a:off x="1412425" y="4069000"/>
            <a:ext cx="126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2"/>
                </a:solidFill>
                <a:latin typeface="Inter"/>
                <a:ea typeface="Inter"/>
                <a:cs typeface="Inter"/>
                <a:sym typeface="Inter"/>
              </a:rPr>
              <a:t>Domain</a:t>
            </a:r>
            <a:endParaRPr b="1">
              <a:solidFill>
                <a:schemeClr val="lt2"/>
              </a:solidFill>
              <a:latin typeface="Inter"/>
              <a:ea typeface="Inter"/>
              <a:cs typeface="Inter"/>
              <a:sym typeface="Inter"/>
            </a:endParaRPr>
          </a:p>
        </p:txBody>
      </p:sp>
      <p:sp>
        <p:nvSpPr>
          <p:cNvPr id="728" name="Google Shape;728;p44"/>
          <p:cNvSpPr txBox="1"/>
          <p:nvPr/>
        </p:nvSpPr>
        <p:spPr>
          <a:xfrm>
            <a:off x="312275" y="2410200"/>
            <a:ext cx="433200" cy="3231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Inter"/>
                <a:ea typeface="Inter"/>
                <a:cs typeface="Inter"/>
                <a:sym typeface="Inter"/>
              </a:rPr>
              <a:t>OHS</a:t>
            </a:r>
            <a:endParaRPr b="1" sz="900">
              <a:latin typeface="Inter"/>
              <a:ea typeface="Inter"/>
              <a:cs typeface="Inter"/>
              <a:sym typeface="Inter"/>
            </a:endParaRPr>
          </a:p>
        </p:txBody>
      </p:sp>
      <p:sp>
        <p:nvSpPr>
          <p:cNvPr id="729" name="Google Shape;729;p44"/>
          <p:cNvSpPr txBox="1"/>
          <p:nvPr/>
        </p:nvSpPr>
        <p:spPr>
          <a:xfrm>
            <a:off x="7378700" y="4188475"/>
            <a:ext cx="366600" cy="3231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Inter"/>
                <a:ea typeface="Inter"/>
                <a:cs typeface="Inter"/>
                <a:sym typeface="Inter"/>
              </a:rPr>
              <a:t>CF</a:t>
            </a:r>
            <a:endParaRPr b="1" sz="900">
              <a:latin typeface="Inter"/>
              <a:ea typeface="Inter"/>
              <a:cs typeface="Inter"/>
              <a:sym typeface="Inter"/>
            </a:endParaRPr>
          </a:p>
        </p:txBody>
      </p:sp>
      <p:sp>
        <p:nvSpPr>
          <p:cNvPr id="730" name="Google Shape;730;p44"/>
          <p:cNvSpPr txBox="1"/>
          <p:nvPr/>
        </p:nvSpPr>
        <p:spPr>
          <a:xfrm>
            <a:off x="6886425" y="4188475"/>
            <a:ext cx="433200" cy="3231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Inter"/>
                <a:ea typeface="Inter"/>
                <a:cs typeface="Inter"/>
                <a:sym typeface="Inter"/>
              </a:rPr>
              <a:t>ACL</a:t>
            </a:r>
            <a:endParaRPr b="1" sz="900">
              <a:latin typeface="Inter"/>
              <a:ea typeface="Inter"/>
              <a:cs typeface="Inter"/>
              <a:sym typeface="Inter"/>
            </a:endParaRPr>
          </a:p>
        </p:txBody>
      </p:sp>
      <p:sp>
        <p:nvSpPr>
          <p:cNvPr id="731" name="Google Shape;731;p44"/>
          <p:cNvSpPr txBox="1"/>
          <p:nvPr/>
        </p:nvSpPr>
        <p:spPr>
          <a:xfrm>
            <a:off x="8230050" y="4188475"/>
            <a:ext cx="433200" cy="3231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Inter"/>
                <a:ea typeface="Inter"/>
                <a:cs typeface="Inter"/>
                <a:sym typeface="Inter"/>
              </a:rPr>
              <a:t>OHS</a:t>
            </a:r>
            <a:endParaRPr b="1" sz="900">
              <a:latin typeface="Inter"/>
              <a:ea typeface="Inter"/>
              <a:cs typeface="Inter"/>
              <a:sym typeface="Inter"/>
            </a:endParaRPr>
          </a:p>
        </p:txBody>
      </p:sp>
      <p:sp>
        <p:nvSpPr>
          <p:cNvPr id="732" name="Google Shape;732;p44"/>
          <p:cNvSpPr txBox="1"/>
          <p:nvPr/>
        </p:nvSpPr>
        <p:spPr>
          <a:xfrm>
            <a:off x="6886425" y="4618325"/>
            <a:ext cx="433200" cy="3231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Inter"/>
                <a:ea typeface="Inter"/>
                <a:cs typeface="Inter"/>
                <a:sym typeface="Inter"/>
              </a:rPr>
              <a:t>ACL</a:t>
            </a:r>
            <a:endParaRPr b="1" sz="900">
              <a:latin typeface="Inter"/>
              <a:ea typeface="Inter"/>
              <a:cs typeface="Inter"/>
              <a:sym typeface="Inter"/>
            </a:endParaRPr>
          </a:p>
        </p:txBody>
      </p:sp>
      <p:sp>
        <p:nvSpPr>
          <p:cNvPr id="733" name="Google Shape;733;p44"/>
          <p:cNvSpPr txBox="1"/>
          <p:nvPr/>
        </p:nvSpPr>
        <p:spPr>
          <a:xfrm>
            <a:off x="7804375" y="4188475"/>
            <a:ext cx="366600" cy="3231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Inter"/>
                <a:ea typeface="Inter"/>
                <a:cs typeface="Inter"/>
                <a:sym typeface="Inter"/>
              </a:rPr>
              <a:t>CF</a:t>
            </a:r>
            <a:endParaRPr b="1" sz="900">
              <a:latin typeface="Inter"/>
              <a:ea typeface="Inter"/>
              <a:cs typeface="Inter"/>
              <a:sym typeface="Inter"/>
            </a:endParaRPr>
          </a:p>
        </p:txBody>
      </p:sp>
      <p:sp>
        <p:nvSpPr>
          <p:cNvPr id="734" name="Google Shape;734;p44"/>
          <p:cNvSpPr txBox="1"/>
          <p:nvPr/>
        </p:nvSpPr>
        <p:spPr>
          <a:xfrm>
            <a:off x="7378700" y="4618325"/>
            <a:ext cx="366600" cy="3231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Inter"/>
                <a:ea typeface="Inter"/>
                <a:cs typeface="Inter"/>
                <a:sym typeface="Inter"/>
              </a:rPr>
              <a:t>CF</a:t>
            </a:r>
            <a:endParaRPr b="1" sz="900">
              <a:latin typeface="Inter"/>
              <a:ea typeface="Inter"/>
              <a:cs typeface="Inter"/>
              <a:sym typeface="Inter"/>
            </a:endParaRPr>
          </a:p>
        </p:txBody>
      </p:sp>
      <p:sp>
        <p:nvSpPr>
          <p:cNvPr id="735" name="Google Shape;735;p44"/>
          <p:cNvSpPr txBox="1"/>
          <p:nvPr/>
        </p:nvSpPr>
        <p:spPr>
          <a:xfrm>
            <a:off x="7804375" y="4618325"/>
            <a:ext cx="433200" cy="3231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Inter"/>
                <a:ea typeface="Inter"/>
                <a:cs typeface="Inter"/>
                <a:sym typeface="Inter"/>
              </a:rPr>
              <a:t>OHS</a:t>
            </a:r>
            <a:endParaRPr b="1" sz="900">
              <a:latin typeface="Inter"/>
              <a:ea typeface="Inter"/>
              <a:cs typeface="Inter"/>
              <a:sym typeface="Inte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39" name="Shape 739"/>
        <p:cNvGrpSpPr/>
        <p:nvPr/>
      </p:nvGrpSpPr>
      <p:grpSpPr>
        <a:xfrm>
          <a:off x="0" y="0"/>
          <a:ext cx="0" cy="0"/>
          <a:chOff x="0" y="0"/>
          <a:chExt cx="0" cy="0"/>
        </a:xfrm>
      </p:grpSpPr>
      <p:sp>
        <p:nvSpPr>
          <p:cNvPr id="740" name="Google Shape;740;p45"/>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2"/>
                </a:solidFill>
              </a:rPr>
              <a:t>Parallels with t</a:t>
            </a:r>
            <a:r>
              <a:rPr lang="en">
                <a:solidFill>
                  <a:schemeClr val="lt2"/>
                </a:solidFill>
              </a:rPr>
              <a:t>he C4 model</a:t>
            </a:r>
            <a:endParaRPr>
              <a:solidFill>
                <a:schemeClr val="lt2"/>
              </a:solidFill>
            </a:endParaRPr>
          </a:p>
        </p:txBody>
      </p:sp>
      <p:sp>
        <p:nvSpPr>
          <p:cNvPr id="741" name="Google Shape;741;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42" name="Google Shape;742;p45"/>
          <p:cNvSpPr/>
          <p:nvPr/>
        </p:nvSpPr>
        <p:spPr>
          <a:xfrm>
            <a:off x="267750" y="2733825"/>
            <a:ext cx="1639500" cy="12846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rPr>
              <a:t>Context</a:t>
            </a:r>
            <a:endParaRPr b="1">
              <a:solidFill>
                <a:schemeClr val="lt2"/>
              </a:solidFill>
            </a:endParaRPr>
          </a:p>
        </p:txBody>
      </p:sp>
      <p:sp>
        <p:nvSpPr>
          <p:cNvPr id="743" name="Google Shape;743;p45"/>
          <p:cNvSpPr/>
          <p:nvPr/>
        </p:nvSpPr>
        <p:spPr>
          <a:xfrm>
            <a:off x="2557001" y="2750804"/>
            <a:ext cx="1639500" cy="12846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rPr>
              <a:t>Containers</a:t>
            </a:r>
            <a:endParaRPr b="1">
              <a:solidFill>
                <a:schemeClr val="lt2"/>
              </a:solidFill>
            </a:endParaRPr>
          </a:p>
        </p:txBody>
      </p:sp>
      <p:sp>
        <p:nvSpPr>
          <p:cNvPr id="744" name="Google Shape;744;p45"/>
          <p:cNvSpPr/>
          <p:nvPr/>
        </p:nvSpPr>
        <p:spPr>
          <a:xfrm>
            <a:off x="4846253" y="2750804"/>
            <a:ext cx="1639500" cy="12846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rPr>
              <a:t>Components</a:t>
            </a:r>
            <a:endParaRPr b="1">
              <a:solidFill>
                <a:schemeClr val="lt2"/>
              </a:solidFill>
            </a:endParaRPr>
          </a:p>
        </p:txBody>
      </p:sp>
      <p:sp>
        <p:nvSpPr>
          <p:cNvPr id="745" name="Google Shape;745;p45"/>
          <p:cNvSpPr/>
          <p:nvPr/>
        </p:nvSpPr>
        <p:spPr>
          <a:xfrm>
            <a:off x="7135504" y="2733825"/>
            <a:ext cx="1639500" cy="1284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rPr>
              <a:t>Code</a:t>
            </a:r>
            <a:endParaRPr b="1">
              <a:solidFill>
                <a:schemeClr val="lt2"/>
              </a:solidFill>
            </a:endParaRPr>
          </a:p>
        </p:txBody>
      </p:sp>
      <p:pic>
        <p:nvPicPr>
          <p:cNvPr id="746" name="Google Shape;746;p45"/>
          <p:cNvPicPr preferRelativeResize="0"/>
          <p:nvPr/>
        </p:nvPicPr>
        <p:blipFill>
          <a:blip r:embed="rId3">
            <a:alphaModFix/>
          </a:blip>
          <a:stretch>
            <a:fillRect/>
          </a:stretch>
        </p:blipFill>
        <p:spPr>
          <a:xfrm>
            <a:off x="267750" y="1100057"/>
            <a:ext cx="1639501" cy="1280160"/>
          </a:xfrm>
          <a:prstGeom prst="rect">
            <a:avLst/>
          </a:prstGeom>
          <a:noFill/>
          <a:ln>
            <a:noFill/>
          </a:ln>
        </p:spPr>
      </p:pic>
      <p:pic>
        <p:nvPicPr>
          <p:cNvPr id="747" name="Google Shape;747;p45"/>
          <p:cNvPicPr preferRelativeResize="0"/>
          <p:nvPr/>
        </p:nvPicPr>
        <p:blipFill>
          <a:blip r:embed="rId4">
            <a:alphaModFix/>
          </a:blip>
          <a:stretch>
            <a:fillRect/>
          </a:stretch>
        </p:blipFill>
        <p:spPr>
          <a:xfrm>
            <a:off x="2557001" y="1100057"/>
            <a:ext cx="1639501" cy="1280160"/>
          </a:xfrm>
          <a:prstGeom prst="rect">
            <a:avLst/>
          </a:prstGeom>
          <a:noFill/>
          <a:ln>
            <a:noFill/>
          </a:ln>
        </p:spPr>
      </p:pic>
      <p:pic>
        <p:nvPicPr>
          <p:cNvPr id="748" name="Google Shape;748;p45"/>
          <p:cNvPicPr preferRelativeResize="0"/>
          <p:nvPr/>
        </p:nvPicPr>
        <p:blipFill>
          <a:blip r:embed="rId5">
            <a:alphaModFix/>
          </a:blip>
          <a:stretch>
            <a:fillRect/>
          </a:stretch>
        </p:blipFill>
        <p:spPr>
          <a:xfrm>
            <a:off x="4800638" y="1100057"/>
            <a:ext cx="1636777" cy="1280160"/>
          </a:xfrm>
          <a:prstGeom prst="rect">
            <a:avLst/>
          </a:prstGeom>
          <a:noFill/>
          <a:ln>
            <a:noFill/>
          </a:ln>
        </p:spPr>
      </p:pic>
      <p:pic>
        <p:nvPicPr>
          <p:cNvPr id="749" name="Google Shape;749;p45"/>
          <p:cNvPicPr preferRelativeResize="0"/>
          <p:nvPr/>
        </p:nvPicPr>
        <p:blipFill>
          <a:blip r:embed="rId6">
            <a:alphaModFix/>
          </a:blip>
          <a:stretch>
            <a:fillRect/>
          </a:stretch>
        </p:blipFill>
        <p:spPr>
          <a:xfrm>
            <a:off x="7089900" y="1100057"/>
            <a:ext cx="1636777" cy="1280160"/>
          </a:xfrm>
          <a:prstGeom prst="rect">
            <a:avLst/>
          </a:prstGeom>
          <a:noFill/>
          <a:ln>
            <a:noFill/>
          </a:ln>
        </p:spPr>
      </p:pic>
      <p:cxnSp>
        <p:nvCxnSpPr>
          <p:cNvPr id="750" name="Google Shape;750;p45"/>
          <p:cNvCxnSpPr/>
          <p:nvPr/>
        </p:nvCxnSpPr>
        <p:spPr>
          <a:xfrm>
            <a:off x="2244575" y="919375"/>
            <a:ext cx="0" cy="3462000"/>
          </a:xfrm>
          <a:prstGeom prst="straightConnector1">
            <a:avLst/>
          </a:prstGeom>
          <a:noFill/>
          <a:ln cap="flat" cmpd="sng" w="9525">
            <a:solidFill>
              <a:schemeClr val="dk2"/>
            </a:solidFill>
            <a:prstDash val="dot"/>
            <a:round/>
            <a:headEnd len="med" w="med" type="none"/>
            <a:tailEnd len="med" w="med" type="none"/>
          </a:ln>
        </p:spPr>
      </p:cxnSp>
      <p:cxnSp>
        <p:nvCxnSpPr>
          <p:cNvPr id="751" name="Google Shape;751;p45"/>
          <p:cNvCxnSpPr/>
          <p:nvPr/>
        </p:nvCxnSpPr>
        <p:spPr>
          <a:xfrm>
            <a:off x="4521375" y="919375"/>
            <a:ext cx="0" cy="3462000"/>
          </a:xfrm>
          <a:prstGeom prst="straightConnector1">
            <a:avLst/>
          </a:prstGeom>
          <a:noFill/>
          <a:ln cap="flat" cmpd="sng" w="9525">
            <a:solidFill>
              <a:schemeClr val="dk2"/>
            </a:solidFill>
            <a:prstDash val="dot"/>
            <a:round/>
            <a:headEnd len="med" w="med" type="none"/>
            <a:tailEnd len="med" w="med" type="none"/>
          </a:ln>
        </p:spPr>
      </p:cxnSp>
      <p:cxnSp>
        <p:nvCxnSpPr>
          <p:cNvPr id="752" name="Google Shape;752;p45"/>
          <p:cNvCxnSpPr/>
          <p:nvPr/>
        </p:nvCxnSpPr>
        <p:spPr>
          <a:xfrm>
            <a:off x="6810625" y="919375"/>
            <a:ext cx="0" cy="3462000"/>
          </a:xfrm>
          <a:prstGeom prst="straightConnector1">
            <a:avLst/>
          </a:prstGeom>
          <a:noFill/>
          <a:ln cap="flat" cmpd="sng" w="9525">
            <a:solidFill>
              <a:schemeClr val="dk2"/>
            </a:solidFill>
            <a:prstDash val="dot"/>
            <a:round/>
            <a:headEnd len="med" w="med" type="none"/>
            <a:tailEnd len="med" w="med" type="none"/>
          </a:ln>
        </p:spPr>
      </p:cxnSp>
      <p:sp>
        <p:nvSpPr>
          <p:cNvPr id="753" name="Google Shape;753;p45"/>
          <p:cNvSpPr/>
          <p:nvPr/>
        </p:nvSpPr>
        <p:spPr>
          <a:xfrm>
            <a:off x="2070125" y="3252250"/>
            <a:ext cx="324000" cy="28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5"/>
          <p:cNvSpPr/>
          <p:nvPr/>
        </p:nvSpPr>
        <p:spPr>
          <a:xfrm>
            <a:off x="4359375" y="3235275"/>
            <a:ext cx="324000" cy="28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5"/>
          <p:cNvSpPr/>
          <p:nvPr/>
        </p:nvSpPr>
        <p:spPr>
          <a:xfrm>
            <a:off x="6648625" y="3235275"/>
            <a:ext cx="324000" cy="28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5"/>
          <p:cNvSpPr txBox="1"/>
          <p:nvPr/>
        </p:nvSpPr>
        <p:spPr>
          <a:xfrm>
            <a:off x="3509475" y="4405975"/>
            <a:ext cx="2023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rPr>
              <a:t>https://c4model.com/</a:t>
            </a:r>
            <a:endParaRPr>
              <a:solidFill>
                <a:schemeClr val="lt2"/>
              </a:solidFill>
            </a:endParaRPr>
          </a:p>
        </p:txBody>
      </p:sp>
      <p:pic>
        <p:nvPicPr>
          <p:cNvPr id="757" name="Google Shape;757;p45"/>
          <p:cNvPicPr preferRelativeResize="0"/>
          <p:nvPr/>
        </p:nvPicPr>
        <p:blipFill>
          <a:blip r:embed="rId7">
            <a:alphaModFix/>
          </a:blip>
          <a:stretch>
            <a:fillRect/>
          </a:stretch>
        </p:blipFill>
        <p:spPr>
          <a:xfrm>
            <a:off x="7961225" y="4181500"/>
            <a:ext cx="765450" cy="765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61" name="Shape 761"/>
        <p:cNvGrpSpPr/>
        <p:nvPr/>
      </p:nvGrpSpPr>
      <p:grpSpPr>
        <a:xfrm>
          <a:off x="0" y="0"/>
          <a:ext cx="0" cy="0"/>
          <a:chOff x="0" y="0"/>
          <a:chExt cx="0" cy="0"/>
        </a:xfrm>
      </p:grpSpPr>
      <p:sp>
        <p:nvSpPr>
          <p:cNvPr id="762" name="Google Shape;762;p46"/>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2"/>
                </a:solidFill>
              </a:rPr>
              <a:t>The Context Level</a:t>
            </a:r>
            <a:endParaRPr>
              <a:solidFill>
                <a:schemeClr val="lt2"/>
              </a:solidFill>
            </a:endParaRPr>
          </a:p>
        </p:txBody>
      </p:sp>
      <p:sp>
        <p:nvSpPr>
          <p:cNvPr id="763" name="Google Shape;763;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64" name="Google Shape;764;p46"/>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solidFill>
                  <a:schemeClr val="lt2"/>
                </a:solidFill>
              </a:rPr>
              <a:t>A </a:t>
            </a:r>
            <a:r>
              <a:rPr lang="en">
                <a:solidFill>
                  <a:schemeClr val="lt2"/>
                </a:solidFill>
              </a:rPr>
              <a:t>good starting point for diagramming and documenting a software system, allowing you to step back and see the big picture</a:t>
            </a:r>
            <a:endParaRPr>
              <a:solidFill>
                <a:schemeClr val="lt2"/>
              </a:solidFill>
            </a:endParaRPr>
          </a:p>
        </p:txBody>
      </p:sp>
      <p:pic>
        <p:nvPicPr>
          <p:cNvPr id="765" name="Google Shape;765;p46"/>
          <p:cNvPicPr preferRelativeResize="0"/>
          <p:nvPr/>
        </p:nvPicPr>
        <p:blipFill>
          <a:blip r:embed="rId3">
            <a:alphaModFix/>
          </a:blip>
          <a:stretch>
            <a:fillRect/>
          </a:stretch>
        </p:blipFill>
        <p:spPr>
          <a:xfrm>
            <a:off x="2144425" y="1570525"/>
            <a:ext cx="4591473" cy="32373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p:nvPr/>
        </p:nvSpPr>
        <p:spPr>
          <a:xfrm>
            <a:off x="7081950" y="1363700"/>
            <a:ext cx="1568100" cy="463800"/>
          </a:xfrm>
          <a:prstGeom prst="rect">
            <a:avLst/>
          </a:prstGeom>
          <a:solidFill>
            <a:schemeClr val="lt2"/>
          </a:solidFill>
          <a:ln cap="flat" cmpd="sng" w="9525">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p:nvPr/>
        </p:nvSpPr>
        <p:spPr>
          <a:xfrm>
            <a:off x="1845875" y="1190600"/>
            <a:ext cx="1568100" cy="1161900"/>
          </a:xfrm>
          <a:prstGeom prst="rect">
            <a:avLst/>
          </a:prstGeom>
          <a:solidFill>
            <a:schemeClr val="lt2"/>
          </a:solidFill>
          <a:ln cap="flat" cmpd="sng" w="9525">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6" name="Google Shape;136;p20"/>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 this session…</a:t>
            </a:r>
            <a:endParaRPr/>
          </a:p>
        </p:txBody>
      </p:sp>
      <p:sp>
        <p:nvSpPr>
          <p:cNvPr id="137" name="Google Shape;137;p20"/>
          <p:cNvSpPr/>
          <p:nvPr/>
        </p:nvSpPr>
        <p:spPr>
          <a:xfrm>
            <a:off x="414518" y="1411103"/>
            <a:ext cx="1212900" cy="720900"/>
          </a:xfrm>
          <a:prstGeom prst="rect">
            <a:avLst/>
          </a:prstGeom>
          <a:solidFill>
            <a:schemeClr val="accent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DDD</a:t>
            </a:r>
            <a:endParaRPr>
              <a:solidFill>
                <a:schemeClr val="lt1"/>
              </a:solidFill>
              <a:latin typeface="Inter"/>
              <a:ea typeface="Inter"/>
              <a:cs typeface="Inter"/>
              <a:sym typeface="Inter"/>
            </a:endParaRPr>
          </a:p>
          <a:p>
            <a:pPr indent="0" lvl="0" marL="0" rtl="0" algn="ctr">
              <a:spcBef>
                <a:spcPts val="0"/>
              </a:spcBef>
              <a:spcAft>
                <a:spcPts val="0"/>
              </a:spcAft>
              <a:buNone/>
            </a:pPr>
            <a:r>
              <a:rPr b="1" lang="en">
                <a:solidFill>
                  <a:schemeClr val="lt1"/>
                </a:solidFill>
                <a:latin typeface="Inter"/>
                <a:ea typeface="Inter"/>
                <a:cs typeface="Inter"/>
                <a:sym typeface="Inter"/>
              </a:rPr>
              <a:t>WHY</a:t>
            </a:r>
            <a:endParaRPr b="1">
              <a:solidFill>
                <a:schemeClr val="lt1"/>
              </a:solidFill>
              <a:latin typeface="Inter"/>
              <a:ea typeface="Inter"/>
              <a:cs typeface="Inter"/>
              <a:sym typeface="Inter"/>
            </a:endParaRPr>
          </a:p>
        </p:txBody>
      </p:sp>
      <p:sp>
        <p:nvSpPr>
          <p:cNvPr id="138" name="Google Shape;138;p20"/>
          <p:cNvSpPr/>
          <p:nvPr/>
        </p:nvSpPr>
        <p:spPr>
          <a:xfrm>
            <a:off x="2023468" y="1411103"/>
            <a:ext cx="1212900" cy="720900"/>
          </a:xfrm>
          <a:prstGeom prst="rect">
            <a:avLst/>
          </a:prstGeom>
          <a:solidFill>
            <a:schemeClr val="accent6"/>
          </a:solid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Inter"/>
                <a:ea typeface="Inter"/>
                <a:cs typeface="Inter"/>
                <a:sym typeface="Inter"/>
              </a:rPr>
              <a:t>DDD</a:t>
            </a:r>
            <a:endParaRPr>
              <a:solidFill>
                <a:schemeClr val="lt1"/>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rPr b="1" lang="en">
                <a:solidFill>
                  <a:schemeClr val="lt1"/>
                </a:solidFill>
                <a:latin typeface="Inter"/>
                <a:ea typeface="Inter"/>
                <a:cs typeface="Inter"/>
                <a:sym typeface="Inter"/>
              </a:rPr>
              <a:t>WHAT</a:t>
            </a:r>
            <a:endParaRPr b="1">
              <a:solidFill>
                <a:schemeClr val="lt1"/>
              </a:solidFill>
              <a:latin typeface="Inter"/>
              <a:ea typeface="Inter"/>
              <a:cs typeface="Inter"/>
              <a:sym typeface="Inter"/>
            </a:endParaRPr>
          </a:p>
        </p:txBody>
      </p:sp>
      <p:sp>
        <p:nvSpPr>
          <p:cNvPr id="139" name="Google Shape;139;p20"/>
          <p:cNvSpPr/>
          <p:nvPr/>
        </p:nvSpPr>
        <p:spPr>
          <a:xfrm>
            <a:off x="3863768" y="1622141"/>
            <a:ext cx="1212900" cy="720900"/>
          </a:xfrm>
          <a:prstGeom prst="rect">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Strategic Design</a:t>
            </a:r>
            <a:endParaRPr>
              <a:solidFill>
                <a:schemeClr val="lt1"/>
              </a:solidFill>
              <a:latin typeface="Inter"/>
              <a:ea typeface="Inter"/>
              <a:cs typeface="Inter"/>
              <a:sym typeface="Inter"/>
            </a:endParaRPr>
          </a:p>
        </p:txBody>
      </p:sp>
      <p:sp>
        <p:nvSpPr>
          <p:cNvPr id="140" name="Google Shape;140;p20"/>
          <p:cNvSpPr/>
          <p:nvPr/>
        </p:nvSpPr>
        <p:spPr>
          <a:xfrm>
            <a:off x="3863768" y="3419916"/>
            <a:ext cx="1212900" cy="720900"/>
          </a:xfrm>
          <a:prstGeom prst="rect">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Tactical Design</a:t>
            </a:r>
            <a:endParaRPr>
              <a:solidFill>
                <a:schemeClr val="lt1"/>
              </a:solidFill>
              <a:latin typeface="Inter"/>
              <a:ea typeface="Inter"/>
              <a:cs typeface="Inter"/>
              <a:sym typeface="Inter"/>
            </a:endParaRPr>
          </a:p>
        </p:txBody>
      </p:sp>
      <p:sp>
        <p:nvSpPr>
          <p:cNvPr id="141" name="Google Shape;141;p20"/>
          <p:cNvSpPr/>
          <p:nvPr/>
        </p:nvSpPr>
        <p:spPr>
          <a:xfrm>
            <a:off x="5625568" y="1158191"/>
            <a:ext cx="1212900" cy="720900"/>
          </a:xfrm>
          <a:prstGeom prst="rect">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Strategic Design</a:t>
            </a:r>
            <a:endParaRPr>
              <a:solidFill>
                <a:schemeClr val="lt1"/>
              </a:solidFill>
              <a:latin typeface="Inter"/>
              <a:ea typeface="Inter"/>
              <a:cs typeface="Inter"/>
              <a:sym typeface="Inter"/>
            </a:endParaRPr>
          </a:p>
          <a:p>
            <a:pPr indent="0" lvl="0" marL="0" rtl="0" algn="ctr">
              <a:spcBef>
                <a:spcPts val="0"/>
              </a:spcBef>
              <a:spcAft>
                <a:spcPts val="0"/>
              </a:spcAft>
              <a:buNone/>
            </a:pPr>
            <a:r>
              <a:rPr b="1" lang="en">
                <a:solidFill>
                  <a:schemeClr val="lt1"/>
                </a:solidFill>
                <a:latin typeface="Inter"/>
                <a:ea typeface="Inter"/>
                <a:cs typeface="Inter"/>
                <a:sym typeface="Inter"/>
              </a:rPr>
              <a:t>WHAT</a:t>
            </a:r>
            <a:endParaRPr b="1">
              <a:solidFill>
                <a:schemeClr val="lt1"/>
              </a:solidFill>
              <a:latin typeface="Inter"/>
              <a:ea typeface="Inter"/>
              <a:cs typeface="Inter"/>
              <a:sym typeface="Inter"/>
            </a:endParaRPr>
          </a:p>
        </p:txBody>
      </p:sp>
      <p:sp>
        <p:nvSpPr>
          <p:cNvPr id="142" name="Google Shape;142;p20"/>
          <p:cNvSpPr/>
          <p:nvPr/>
        </p:nvSpPr>
        <p:spPr>
          <a:xfrm>
            <a:off x="5625593" y="2074841"/>
            <a:ext cx="1212900" cy="720900"/>
          </a:xfrm>
          <a:prstGeom prst="rect">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Strategic Design</a:t>
            </a:r>
            <a:endParaRPr>
              <a:solidFill>
                <a:schemeClr val="lt1"/>
              </a:solidFill>
              <a:latin typeface="Inter"/>
              <a:ea typeface="Inter"/>
              <a:cs typeface="Inter"/>
              <a:sym typeface="Inter"/>
            </a:endParaRPr>
          </a:p>
          <a:p>
            <a:pPr indent="0" lvl="0" marL="0" rtl="0" algn="ctr">
              <a:spcBef>
                <a:spcPts val="0"/>
              </a:spcBef>
              <a:spcAft>
                <a:spcPts val="0"/>
              </a:spcAft>
              <a:buNone/>
            </a:pPr>
            <a:r>
              <a:rPr b="1" lang="en">
                <a:solidFill>
                  <a:schemeClr val="lt1"/>
                </a:solidFill>
                <a:latin typeface="Inter"/>
                <a:ea typeface="Inter"/>
                <a:cs typeface="Inter"/>
                <a:sym typeface="Inter"/>
              </a:rPr>
              <a:t>HOW</a:t>
            </a:r>
            <a:endParaRPr b="1">
              <a:solidFill>
                <a:schemeClr val="lt1"/>
              </a:solidFill>
              <a:latin typeface="Inter"/>
              <a:ea typeface="Inter"/>
              <a:cs typeface="Inter"/>
              <a:sym typeface="Inter"/>
            </a:endParaRPr>
          </a:p>
        </p:txBody>
      </p:sp>
      <p:sp>
        <p:nvSpPr>
          <p:cNvPr id="143" name="Google Shape;143;p20"/>
          <p:cNvSpPr/>
          <p:nvPr/>
        </p:nvSpPr>
        <p:spPr>
          <a:xfrm>
            <a:off x="5625593" y="2991491"/>
            <a:ext cx="1212900" cy="720900"/>
          </a:xfrm>
          <a:prstGeom prst="rect">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Tactical Design</a:t>
            </a:r>
            <a:endParaRPr>
              <a:solidFill>
                <a:schemeClr val="lt1"/>
              </a:solidFill>
              <a:latin typeface="Inter"/>
              <a:ea typeface="Inter"/>
              <a:cs typeface="Inter"/>
              <a:sym typeface="Inter"/>
            </a:endParaRPr>
          </a:p>
          <a:p>
            <a:pPr indent="0" lvl="0" marL="0" rtl="0" algn="ctr">
              <a:spcBef>
                <a:spcPts val="0"/>
              </a:spcBef>
              <a:spcAft>
                <a:spcPts val="0"/>
              </a:spcAft>
              <a:buNone/>
            </a:pPr>
            <a:r>
              <a:rPr b="1" lang="en">
                <a:solidFill>
                  <a:schemeClr val="lt1"/>
                </a:solidFill>
                <a:latin typeface="Inter"/>
                <a:ea typeface="Inter"/>
                <a:cs typeface="Inter"/>
                <a:sym typeface="Inter"/>
              </a:rPr>
              <a:t>WHAT</a:t>
            </a:r>
            <a:endParaRPr b="1">
              <a:solidFill>
                <a:schemeClr val="lt1"/>
              </a:solidFill>
              <a:latin typeface="Inter"/>
              <a:ea typeface="Inter"/>
              <a:cs typeface="Inter"/>
              <a:sym typeface="Inter"/>
            </a:endParaRPr>
          </a:p>
        </p:txBody>
      </p:sp>
      <p:sp>
        <p:nvSpPr>
          <p:cNvPr id="144" name="Google Shape;144;p20"/>
          <p:cNvSpPr/>
          <p:nvPr/>
        </p:nvSpPr>
        <p:spPr>
          <a:xfrm>
            <a:off x="5625618" y="3908141"/>
            <a:ext cx="1212900" cy="720900"/>
          </a:xfrm>
          <a:prstGeom prst="rect">
            <a:avLst/>
          </a:pr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Tactical Design</a:t>
            </a:r>
            <a:endParaRPr>
              <a:solidFill>
                <a:schemeClr val="lt1"/>
              </a:solidFill>
              <a:latin typeface="Inter"/>
              <a:ea typeface="Inter"/>
              <a:cs typeface="Inter"/>
              <a:sym typeface="Inter"/>
            </a:endParaRPr>
          </a:p>
          <a:p>
            <a:pPr indent="0" lvl="0" marL="0" rtl="0" algn="ctr">
              <a:spcBef>
                <a:spcPts val="0"/>
              </a:spcBef>
              <a:spcAft>
                <a:spcPts val="0"/>
              </a:spcAft>
              <a:buNone/>
            </a:pPr>
            <a:r>
              <a:rPr b="1" lang="en">
                <a:solidFill>
                  <a:schemeClr val="lt1"/>
                </a:solidFill>
                <a:latin typeface="Inter"/>
                <a:ea typeface="Inter"/>
                <a:cs typeface="Inter"/>
                <a:sym typeface="Inter"/>
              </a:rPr>
              <a:t>HOW</a:t>
            </a:r>
            <a:endParaRPr b="1">
              <a:solidFill>
                <a:schemeClr val="lt1"/>
              </a:solidFill>
              <a:latin typeface="Inter"/>
              <a:ea typeface="Inter"/>
              <a:cs typeface="Inter"/>
              <a:sym typeface="Inter"/>
            </a:endParaRPr>
          </a:p>
        </p:txBody>
      </p:sp>
      <p:cxnSp>
        <p:nvCxnSpPr>
          <p:cNvPr id="145" name="Google Shape;145;p20"/>
          <p:cNvCxnSpPr>
            <a:stCxn id="137" idx="3"/>
            <a:endCxn id="138" idx="1"/>
          </p:cNvCxnSpPr>
          <p:nvPr/>
        </p:nvCxnSpPr>
        <p:spPr>
          <a:xfrm>
            <a:off x="1627418" y="1771553"/>
            <a:ext cx="396000" cy="0"/>
          </a:xfrm>
          <a:prstGeom prst="straightConnector1">
            <a:avLst/>
          </a:prstGeom>
          <a:noFill/>
          <a:ln cap="flat" cmpd="sng" w="9525">
            <a:solidFill>
              <a:schemeClr val="dk2"/>
            </a:solidFill>
            <a:prstDash val="solid"/>
            <a:round/>
            <a:headEnd len="med" w="med" type="none"/>
            <a:tailEnd len="med" w="med" type="none"/>
          </a:ln>
        </p:spPr>
      </p:cxnSp>
      <p:sp>
        <p:nvSpPr>
          <p:cNvPr id="146" name="Google Shape;146;p20"/>
          <p:cNvSpPr/>
          <p:nvPr/>
        </p:nvSpPr>
        <p:spPr>
          <a:xfrm>
            <a:off x="2023468" y="2533178"/>
            <a:ext cx="1212900" cy="720900"/>
          </a:xfrm>
          <a:prstGeom prst="rect">
            <a:avLst/>
          </a:prstGeom>
          <a:solidFill>
            <a:schemeClr val="accent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DDD</a:t>
            </a:r>
            <a:endParaRPr>
              <a:solidFill>
                <a:schemeClr val="lt1"/>
              </a:solidFill>
              <a:latin typeface="Inter"/>
              <a:ea typeface="Inter"/>
              <a:cs typeface="Inter"/>
              <a:sym typeface="Inter"/>
            </a:endParaRPr>
          </a:p>
          <a:p>
            <a:pPr indent="0" lvl="0" marL="0" rtl="0" algn="ctr">
              <a:spcBef>
                <a:spcPts val="0"/>
              </a:spcBef>
              <a:spcAft>
                <a:spcPts val="0"/>
              </a:spcAft>
              <a:buNone/>
            </a:pPr>
            <a:r>
              <a:rPr b="1" lang="en">
                <a:solidFill>
                  <a:schemeClr val="lt1"/>
                </a:solidFill>
                <a:latin typeface="Inter"/>
                <a:ea typeface="Inter"/>
                <a:cs typeface="Inter"/>
                <a:sym typeface="Inter"/>
              </a:rPr>
              <a:t>HOW</a:t>
            </a:r>
            <a:endParaRPr b="1">
              <a:solidFill>
                <a:schemeClr val="lt1"/>
              </a:solidFill>
              <a:latin typeface="Inter"/>
              <a:ea typeface="Inter"/>
              <a:cs typeface="Inter"/>
              <a:sym typeface="Inter"/>
            </a:endParaRPr>
          </a:p>
        </p:txBody>
      </p:sp>
      <p:cxnSp>
        <p:nvCxnSpPr>
          <p:cNvPr id="147" name="Google Shape;147;p20"/>
          <p:cNvCxnSpPr>
            <a:stCxn id="138" idx="2"/>
            <a:endCxn id="146" idx="0"/>
          </p:cNvCxnSpPr>
          <p:nvPr/>
        </p:nvCxnSpPr>
        <p:spPr>
          <a:xfrm>
            <a:off x="2629918" y="2132003"/>
            <a:ext cx="0" cy="401100"/>
          </a:xfrm>
          <a:prstGeom prst="straightConnector1">
            <a:avLst/>
          </a:prstGeom>
          <a:noFill/>
          <a:ln cap="flat" cmpd="sng" w="9525">
            <a:solidFill>
              <a:schemeClr val="dk2"/>
            </a:solidFill>
            <a:prstDash val="solid"/>
            <a:round/>
            <a:headEnd len="med" w="med" type="none"/>
            <a:tailEnd len="med" w="med" type="none"/>
          </a:ln>
        </p:spPr>
      </p:cxnSp>
      <p:cxnSp>
        <p:nvCxnSpPr>
          <p:cNvPr id="148" name="Google Shape;148;p20"/>
          <p:cNvCxnSpPr>
            <a:stCxn id="146" idx="3"/>
            <a:endCxn id="139" idx="1"/>
          </p:cNvCxnSpPr>
          <p:nvPr/>
        </p:nvCxnSpPr>
        <p:spPr>
          <a:xfrm flipH="1" rot="10800000">
            <a:off x="3236368" y="1982528"/>
            <a:ext cx="627300" cy="911100"/>
          </a:xfrm>
          <a:prstGeom prst="straightConnector1">
            <a:avLst/>
          </a:prstGeom>
          <a:noFill/>
          <a:ln cap="flat" cmpd="sng" w="9525">
            <a:solidFill>
              <a:schemeClr val="dk2"/>
            </a:solidFill>
            <a:prstDash val="solid"/>
            <a:round/>
            <a:headEnd len="med" w="med" type="none"/>
            <a:tailEnd len="med" w="med" type="none"/>
          </a:ln>
        </p:spPr>
      </p:cxnSp>
      <p:cxnSp>
        <p:nvCxnSpPr>
          <p:cNvPr id="149" name="Google Shape;149;p20"/>
          <p:cNvCxnSpPr>
            <a:stCxn id="146" idx="3"/>
            <a:endCxn id="140" idx="1"/>
          </p:cNvCxnSpPr>
          <p:nvPr/>
        </p:nvCxnSpPr>
        <p:spPr>
          <a:xfrm>
            <a:off x="3236368" y="2893628"/>
            <a:ext cx="627300" cy="886800"/>
          </a:xfrm>
          <a:prstGeom prst="straightConnector1">
            <a:avLst/>
          </a:prstGeom>
          <a:noFill/>
          <a:ln cap="flat" cmpd="sng" w="9525">
            <a:solidFill>
              <a:schemeClr val="dk2"/>
            </a:solidFill>
            <a:prstDash val="solid"/>
            <a:round/>
            <a:headEnd len="med" w="med" type="none"/>
            <a:tailEnd len="med" w="med" type="none"/>
          </a:ln>
        </p:spPr>
      </p:cxnSp>
      <p:cxnSp>
        <p:nvCxnSpPr>
          <p:cNvPr id="150" name="Google Shape;150;p20"/>
          <p:cNvCxnSpPr>
            <a:stCxn id="139" idx="3"/>
            <a:endCxn id="141" idx="1"/>
          </p:cNvCxnSpPr>
          <p:nvPr/>
        </p:nvCxnSpPr>
        <p:spPr>
          <a:xfrm flipH="1" rot="10800000">
            <a:off x="5076668" y="1518791"/>
            <a:ext cx="549000" cy="463800"/>
          </a:xfrm>
          <a:prstGeom prst="straightConnector1">
            <a:avLst/>
          </a:prstGeom>
          <a:noFill/>
          <a:ln cap="flat" cmpd="sng" w="9525">
            <a:solidFill>
              <a:schemeClr val="dk2"/>
            </a:solidFill>
            <a:prstDash val="solid"/>
            <a:round/>
            <a:headEnd len="med" w="med" type="none"/>
            <a:tailEnd len="med" w="med" type="none"/>
          </a:ln>
        </p:spPr>
      </p:cxnSp>
      <p:cxnSp>
        <p:nvCxnSpPr>
          <p:cNvPr id="151" name="Google Shape;151;p20"/>
          <p:cNvCxnSpPr>
            <a:stCxn id="139" idx="3"/>
            <a:endCxn id="142" idx="1"/>
          </p:cNvCxnSpPr>
          <p:nvPr/>
        </p:nvCxnSpPr>
        <p:spPr>
          <a:xfrm>
            <a:off x="5076668" y="1982591"/>
            <a:ext cx="549000" cy="452700"/>
          </a:xfrm>
          <a:prstGeom prst="straightConnector1">
            <a:avLst/>
          </a:prstGeom>
          <a:noFill/>
          <a:ln cap="flat" cmpd="sng" w="9525">
            <a:solidFill>
              <a:schemeClr val="dk2"/>
            </a:solidFill>
            <a:prstDash val="solid"/>
            <a:round/>
            <a:headEnd len="med" w="med" type="none"/>
            <a:tailEnd len="med" w="med" type="none"/>
          </a:ln>
        </p:spPr>
      </p:cxnSp>
      <p:cxnSp>
        <p:nvCxnSpPr>
          <p:cNvPr id="152" name="Google Shape;152;p20"/>
          <p:cNvCxnSpPr>
            <a:stCxn id="140" idx="3"/>
            <a:endCxn id="143" idx="1"/>
          </p:cNvCxnSpPr>
          <p:nvPr/>
        </p:nvCxnSpPr>
        <p:spPr>
          <a:xfrm flipH="1" rot="10800000">
            <a:off x="5076668" y="3351966"/>
            <a:ext cx="549000" cy="428400"/>
          </a:xfrm>
          <a:prstGeom prst="straightConnector1">
            <a:avLst/>
          </a:prstGeom>
          <a:noFill/>
          <a:ln cap="flat" cmpd="sng" w="9525">
            <a:solidFill>
              <a:schemeClr val="dk2"/>
            </a:solidFill>
            <a:prstDash val="solid"/>
            <a:round/>
            <a:headEnd len="med" w="med" type="none"/>
            <a:tailEnd len="med" w="med" type="none"/>
          </a:ln>
        </p:spPr>
      </p:cxnSp>
      <p:cxnSp>
        <p:nvCxnSpPr>
          <p:cNvPr id="153" name="Google Shape;153;p20"/>
          <p:cNvCxnSpPr>
            <a:stCxn id="140" idx="3"/>
            <a:endCxn id="144" idx="1"/>
          </p:cNvCxnSpPr>
          <p:nvPr/>
        </p:nvCxnSpPr>
        <p:spPr>
          <a:xfrm>
            <a:off x="5076668" y="3780366"/>
            <a:ext cx="549000" cy="488100"/>
          </a:xfrm>
          <a:prstGeom prst="straightConnector1">
            <a:avLst/>
          </a:prstGeom>
          <a:noFill/>
          <a:ln cap="flat" cmpd="sng" w="9525">
            <a:solidFill>
              <a:schemeClr val="dk2"/>
            </a:solidFill>
            <a:prstDash val="solid"/>
            <a:round/>
            <a:headEnd len="med" w="med" type="none"/>
            <a:tailEnd len="med" w="med" type="none"/>
          </a:ln>
        </p:spPr>
      </p:cxnSp>
      <p:sp>
        <p:nvSpPr>
          <p:cNvPr id="154" name="Google Shape;154;p20"/>
          <p:cNvSpPr/>
          <p:nvPr/>
        </p:nvSpPr>
        <p:spPr>
          <a:xfrm>
            <a:off x="7259550" y="461595"/>
            <a:ext cx="1212900" cy="393600"/>
          </a:xfrm>
          <a:prstGeom prst="rect">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Subdomains</a:t>
            </a:r>
            <a:endParaRPr b="1">
              <a:solidFill>
                <a:schemeClr val="lt1"/>
              </a:solidFill>
              <a:latin typeface="Inter"/>
              <a:ea typeface="Inter"/>
              <a:cs typeface="Inter"/>
              <a:sym typeface="Inter"/>
            </a:endParaRPr>
          </a:p>
        </p:txBody>
      </p:sp>
      <p:cxnSp>
        <p:nvCxnSpPr>
          <p:cNvPr id="155" name="Google Shape;155;p20"/>
          <p:cNvCxnSpPr>
            <a:stCxn id="141" idx="3"/>
            <a:endCxn id="154" idx="1"/>
          </p:cNvCxnSpPr>
          <p:nvPr/>
        </p:nvCxnSpPr>
        <p:spPr>
          <a:xfrm flipH="1" rot="10800000">
            <a:off x="6838468" y="658541"/>
            <a:ext cx="421200" cy="860100"/>
          </a:xfrm>
          <a:prstGeom prst="straightConnector1">
            <a:avLst/>
          </a:prstGeom>
          <a:noFill/>
          <a:ln cap="flat" cmpd="sng" w="9525">
            <a:solidFill>
              <a:schemeClr val="dk2"/>
            </a:solidFill>
            <a:prstDash val="solid"/>
            <a:round/>
            <a:headEnd len="med" w="med" type="none"/>
            <a:tailEnd len="med" w="med" type="none"/>
          </a:ln>
        </p:spPr>
      </p:cxnSp>
      <p:sp>
        <p:nvSpPr>
          <p:cNvPr id="156" name="Google Shape;156;p20"/>
          <p:cNvSpPr/>
          <p:nvPr/>
        </p:nvSpPr>
        <p:spPr>
          <a:xfrm>
            <a:off x="7259550" y="929570"/>
            <a:ext cx="1212900" cy="393600"/>
          </a:xfrm>
          <a:prstGeom prst="rect">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Bounded Contexts</a:t>
            </a:r>
            <a:endParaRPr b="1">
              <a:solidFill>
                <a:schemeClr val="lt1"/>
              </a:solidFill>
              <a:latin typeface="Inter"/>
              <a:ea typeface="Inter"/>
              <a:cs typeface="Inter"/>
              <a:sym typeface="Inter"/>
            </a:endParaRPr>
          </a:p>
        </p:txBody>
      </p:sp>
      <p:sp>
        <p:nvSpPr>
          <p:cNvPr id="157" name="Google Shape;157;p20"/>
          <p:cNvSpPr/>
          <p:nvPr/>
        </p:nvSpPr>
        <p:spPr>
          <a:xfrm>
            <a:off x="7259550" y="1397545"/>
            <a:ext cx="1212900" cy="393600"/>
          </a:xfrm>
          <a:prstGeom prst="rect">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Context Maps</a:t>
            </a:r>
            <a:endParaRPr b="1">
              <a:solidFill>
                <a:schemeClr val="lt1"/>
              </a:solidFill>
              <a:latin typeface="Inter"/>
              <a:ea typeface="Inter"/>
              <a:cs typeface="Inter"/>
              <a:sym typeface="Inter"/>
            </a:endParaRPr>
          </a:p>
        </p:txBody>
      </p:sp>
      <p:cxnSp>
        <p:nvCxnSpPr>
          <p:cNvPr id="158" name="Google Shape;158;p20"/>
          <p:cNvCxnSpPr>
            <a:stCxn id="141" idx="3"/>
            <a:endCxn id="156" idx="1"/>
          </p:cNvCxnSpPr>
          <p:nvPr/>
        </p:nvCxnSpPr>
        <p:spPr>
          <a:xfrm flipH="1" rot="10800000">
            <a:off x="6838468" y="1126241"/>
            <a:ext cx="421200" cy="392400"/>
          </a:xfrm>
          <a:prstGeom prst="straightConnector1">
            <a:avLst/>
          </a:prstGeom>
          <a:noFill/>
          <a:ln cap="flat" cmpd="sng" w="9525">
            <a:solidFill>
              <a:schemeClr val="dk2"/>
            </a:solidFill>
            <a:prstDash val="solid"/>
            <a:round/>
            <a:headEnd len="med" w="med" type="none"/>
            <a:tailEnd len="med" w="med" type="none"/>
          </a:ln>
        </p:spPr>
      </p:cxnSp>
      <p:cxnSp>
        <p:nvCxnSpPr>
          <p:cNvPr id="159" name="Google Shape;159;p20"/>
          <p:cNvCxnSpPr>
            <a:stCxn id="141" idx="3"/>
            <a:endCxn id="157" idx="1"/>
          </p:cNvCxnSpPr>
          <p:nvPr/>
        </p:nvCxnSpPr>
        <p:spPr>
          <a:xfrm>
            <a:off x="6838468" y="1518641"/>
            <a:ext cx="421200" cy="756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p:nvPr/>
        </p:nvSpPr>
        <p:spPr>
          <a:xfrm>
            <a:off x="7259550" y="2009891"/>
            <a:ext cx="1212900" cy="393600"/>
          </a:xfrm>
          <a:prstGeom prst="rect">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Domain Discovery</a:t>
            </a:r>
            <a:endParaRPr b="1">
              <a:solidFill>
                <a:schemeClr val="lt1"/>
              </a:solidFill>
              <a:latin typeface="Inter"/>
              <a:ea typeface="Inter"/>
              <a:cs typeface="Inter"/>
              <a:sym typeface="Inter"/>
            </a:endParaRPr>
          </a:p>
        </p:txBody>
      </p:sp>
      <p:cxnSp>
        <p:nvCxnSpPr>
          <p:cNvPr id="161" name="Google Shape;161;p20"/>
          <p:cNvCxnSpPr>
            <a:stCxn id="142" idx="3"/>
            <a:endCxn id="160" idx="1"/>
          </p:cNvCxnSpPr>
          <p:nvPr/>
        </p:nvCxnSpPr>
        <p:spPr>
          <a:xfrm flipH="1" rot="10800000">
            <a:off x="6838493" y="2206691"/>
            <a:ext cx="421200" cy="228600"/>
          </a:xfrm>
          <a:prstGeom prst="straightConnector1">
            <a:avLst/>
          </a:prstGeom>
          <a:noFill/>
          <a:ln cap="flat" cmpd="sng" w="9525">
            <a:solidFill>
              <a:schemeClr val="dk2"/>
            </a:solidFill>
            <a:prstDash val="solid"/>
            <a:round/>
            <a:headEnd len="med" w="med" type="none"/>
            <a:tailEnd len="med" w="med" type="none"/>
          </a:ln>
        </p:spPr>
      </p:cxnSp>
      <p:sp>
        <p:nvSpPr>
          <p:cNvPr id="162" name="Google Shape;162;p20"/>
          <p:cNvSpPr/>
          <p:nvPr/>
        </p:nvSpPr>
        <p:spPr>
          <a:xfrm>
            <a:off x="7259550" y="2530395"/>
            <a:ext cx="1212900" cy="393600"/>
          </a:xfrm>
          <a:prstGeom prst="rect">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Entities</a:t>
            </a:r>
            <a:endParaRPr b="1">
              <a:solidFill>
                <a:schemeClr val="lt1"/>
              </a:solidFill>
              <a:latin typeface="Inter"/>
              <a:ea typeface="Inter"/>
              <a:cs typeface="Inter"/>
              <a:sym typeface="Inter"/>
            </a:endParaRPr>
          </a:p>
        </p:txBody>
      </p:sp>
      <p:sp>
        <p:nvSpPr>
          <p:cNvPr id="163" name="Google Shape;163;p20"/>
          <p:cNvSpPr/>
          <p:nvPr/>
        </p:nvSpPr>
        <p:spPr>
          <a:xfrm>
            <a:off x="7259550" y="2998370"/>
            <a:ext cx="1212900" cy="393600"/>
          </a:xfrm>
          <a:prstGeom prst="rect">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Value Objects</a:t>
            </a:r>
            <a:endParaRPr b="1">
              <a:solidFill>
                <a:schemeClr val="lt1"/>
              </a:solidFill>
              <a:latin typeface="Inter"/>
              <a:ea typeface="Inter"/>
              <a:cs typeface="Inter"/>
              <a:sym typeface="Inter"/>
            </a:endParaRPr>
          </a:p>
        </p:txBody>
      </p:sp>
      <p:sp>
        <p:nvSpPr>
          <p:cNvPr id="164" name="Google Shape;164;p20"/>
          <p:cNvSpPr/>
          <p:nvPr/>
        </p:nvSpPr>
        <p:spPr>
          <a:xfrm>
            <a:off x="7259550" y="3466345"/>
            <a:ext cx="1212900" cy="393600"/>
          </a:xfrm>
          <a:prstGeom prst="rect">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Aggregates</a:t>
            </a:r>
            <a:endParaRPr b="1">
              <a:solidFill>
                <a:schemeClr val="lt1"/>
              </a:solidFill>
              <a:latin typeface="Inter"/>
              <a:ea typeface="Inter"/>
              <a:cs typeface="Inter"/>
              <a:sym typeface="Inter"/>
            </a:endParaRPr>
          </a:p>
        </p:txBody>
      </p:sp>
      <p:cxnSp>
        <p:nvCxnSpPr>
          <p:cNvPr id="165" name="Google Shape;165;p20"/>
          <p:cNvCxnSpPr>
            <a:stCxn id="143" idx="3"/>
            <a:endCxn id="162" idx="1"/>
          </p:cNvCxnSpPr>
          <p:nvPr/>
        </p:nvCxnSpPr>
        <p:spPr>
          <a:xfrm flipH="1" rot="10800000">
            <a:off x="6838493" y="2727341"/>
            <a:ext cx="421200" cy="624600"/>
          </a:xfrm>
          <a:prstGeom prst="straightConnector1">
            <a:avLst/>
          </a:prstGeom>
          <a:noFill/>
          <a:ln cap="flat" cmpd="sng" w="9525">
            <a:solidFill>
              <a:schemeClr val="dk2"/>
            </a:solidFill>
            <a:prstDash val="solid"/>
            <a:round/>
            <a:headEnd len="med" w="med" type="none"/>
            <a:tailEnd len="med" w="med" type="none"/>
          </a:ln>
        </p:spPr>
      </p:cxnSp>
      <p:cxnSp>
        <p:nvCxnSpPr>
          <p:cNvPr id="166" name="Google Shape;166;p20"/>
          <p:cNvCxnSpPr>
            <a:stCxn id="143" idx="3"/>
            <a:endCxn id="163" idx="1"/>
          </p:cNvCxnSpPr>
          <p:nvPr/>
        </p:nvCxnSpPr>
        <p:spPr>
          <a:xfrm flipH="1" rot="10800000">
            <a:off x="6838493" y="3195041"/>
            <a:ext cx="421200" cy="156900"/>
          </a:xfrm>
          <a:prstGeom prst="straightConnector1">
            <a:avLst/>
          </a:prstGeom>
          <a:noFill/>
          <a:ln cap="flat" cmpd="sng" w="9525">
            <a:solidFill>
              <a:schemeClr val="dk2"/>
            </a:solidFill>
            <a:prstDash val="solid"/>
            <a:round/>
            <a:headEnd len="med" w="med" type="none"/>
            <a:tailEnd len="med" w="med" type="none"/>
          </a:ln>
        </p:spPr>
      </p:cxnSp>
      <p:cxnSp>
        <p:nvCxnSpPr>
          <p:cNvPr id="167" name="Google Shape;167;p20"/>
          <p:cNvCxnSpPr>
            <a:stCxn id="143" idx="3"/>
            <a:endCxn id="164" idx="1"/>
          </p:cNvCxnSpPr>
          <p:nvPr/>
        </p:nvCxnSpPr>
        <p:spPr>
          <a:xfrm>
            <a:off x="6838493" y="3351941"/>
            <a:ext cx="421200" cy="311100"/>
          </a:xfrm>
          <a:prstGeom prst="straightConnector1">
            <a:avLst/>
          </a:prstGeom>
          <a:noFill/>
          <a:ln cap="flat" cmpd="sng" w="9525">
            <a:solidFill>
              <a:schemeClr val="dk2"/>
            </a:solidFill>
            <a:prstDash val="solid"/>
            <a:round/>
            <a:headEnd len="med" w="med" type="none"/>
            <a:tailEnd len="med" w="med" type="none"/>
          </a:ln>
        </p:spPr>
      </p:cxnSp>
      <p:sp>
        <p:nvSpPr>
          <p:cNvPr id="168" name="Google Shape;168;p20"/>
          <p:cNvSpPr/>
          <p:nvPr/>
        </p:nvSpPr>
        <p:spPr>
          <a:xfrm>
            <a:off x="7259550" y="3986841"/>
            <a:ext cx="1212900" cy="393600"/>
          </a:xfrm>
          <a:prstGeom prst="rect">
            <a:avLst/>
          </a:pr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BDD, TDD</a:t>
            </a:r>
            <a:endParaRPr b="1">
              <a:solidFill>
                <a:schemeClr val="lt1"/>
              </a:solidFill>
              <a:latin typeface="Inter"/>
              <a:ea typeface="Inter"/>
              <a:cs typeface="Inter"/>
              <a:sym typeface="Inter"/>
            </a:endParaRPr>
          </a:p>
        </p:txBody>
      </p:sp>
      <p:sp>
        <p:nvSpPr>
          <p:cNvPr id="169" name="Google Shape;169;p20"/>
          <p:cNvSpPr/>
          <p:nvPr/>
        </p:nvSpPr>
        <p:spPr>
          <a:xfrm>
            <a:off x="7259550" y="4507341"/>
            <a:ext cx="1212900" cy="393600"/>
          </a:xfrm>
          <a:prstGeom prst="rect">
            <a:avLst/>
          </a:pr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Contract Testing</a:t>
            </a:r>
            <a:endParaRPr b="1">
              <a:solidFill>
                <a:schemeClr val="lt1"/>
              </a:solidFill>
              <a:latin typeface="Inter"/>
              <a:ea typeface="Inter"/>
              <a:cs typeface="Inter"/>
              <a:sym typeface="Inter"/>
            </a:endParaRPr>
          </a:p>
        </p:txBody>
      </p:sp>
      <p:cxnSp>
        <p:nvCxnSpPr>
          <p:cNvPr id="170" name="Google Shape;170;p20"/>
          <p:cNvCxnSpPr>
            <a:stCxn id="144" idx="3"/>
            <a:endCxn id="168" idx="1"/>
          </p:cNvCxnSpPr>
          <p:nvPr/>
        </p:nvCxnSpPr>
        <p:spPr>
          <a:xfrm flipH="1" rot="10800000">
            <a:off x="6838518" y="4183691"/>
            <a:ext cx="420900" cy="84900"/>
          </a:xfrm>
          <a:prstGeom prst="straightConnector1">
            <a:avLst/>
          </a:prstGeom>
          <a:noFill/>
          <a:ln cap="flat" cmpd="sng" w="9525">
            <a:solidFill>
              <a:schemeClr val="dk2"/>
            </a:solidFill>
            <a:prstDash val="solid"/>
            <a:round/>
            <a:headEnd len="med" w="med" type="none"/>
            <a:tailEnd len="med" w="med" type="none"/>
          </a:ln>
        </p:spPr>
      </p:cxnSp>
      <p:cxnSp>
        <p:nvCxnSpPr>
          <p:cNvPr id="171" name="Google Shape;171;p20"/>
          <p:cNvCxnSpPr>
            <a:stCxn id="144" idx="3"/>
            <a:endCxn id="169" idx="1"/>
          </p:cNvCxnSpPr>
          <p:nvPr/>
        </p:nvCxnSpPr>
        <p:spPr>
          <a:xfrm>
            <a:off x="6838518" y="4268591"/>
            <a:ext cx="420900" cy="43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1000"/>
                                        <p:tgtEl>
                                          <p:spTgt spid="133"/>
                                        </p:tgtEl>
                                        <p:attrNameLst>
                                          <p:attrName>ppt_w</p:attrName>
                                        </p:attrNameLst>
                                      </p:cBhvr>
                                      <p:tavLst>
                                        <p:tav fmla="" tm="0">
                                          <p:val>
                                            <p:strVal val="0"/>
                                          </p:val>
                                        </p:tav>
                                        <p:tav fmla="" tm="100000">
                                          <p:val>
                                            <p:strVal val="#ppt_w"/>
                                          </p:val>
                                        </p:tav>
                                      </p:tavLst>
                                    </p:anim>
                                    <p:anim calcmode="lin" valueType="num">
                                      <p:cBhvr additive="base">
                                        <p:cTn dur="1000"/>
                                        <p:tgtEl>
                                          <p:spTgt spid="13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47"/>
          <p:cNvSpPr txBox="1"/>
          <p:nvPr>
            <p:ph type="ctrTitle"/>
          </p:nvPr>
        </p:nvSpPr>
        <p:spPr>
          <a:xfrm>
            <a:off x="369000" y="365700"/>
            <a:ext cx="36939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FFFFFF"/>
                </a:solidFill>
              </a:rPr>
              <a:t>Homework</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Create a context map for your own (sub)-domain and  share</a:t>
            </a:r>
            <a:endParaRPr>
              <a:solidFill>
                <a:srgbClr val="FFFFFF"/>
              </a:solidFill>
            </a:endParaRPr>
          </a:p>
        </p:txBody>
      </p:sp>
      <p:sp>
        <p:nvSpPr>
          <p:cNvPr id="771" name="Google Shape;771;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sz="700"/>
          </a:p>
        </p:txBody>
      </p:sp>
      <p:pic>
        <p:nvPicPr>
          <p:cNvPr id="772" name="Google Shape;772;p47"/>
          <p:cNvPicPr preferRelativeResize="0"/>
          <p:nvPr/>
        </p:nvPicPr>
        <p:blipFill rotWithShape="1">
          <a:blip r:embed="rId3">
            <a:alphaModFix/>
          </a:blip>
          <a:srcRect b="0" l="23347" r="23347" t="0"/>
          <a:stretch/>
        </p:blipFill>
        <p:spPr>
          <a:xfrm>
            <a:off x="4571994" y="0"/>
            <a:ext cx="4569564" cy="514433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78" name="Google Shape;778;p48"/>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Recap</a:t>
            </a:r>
            <a:endParaRPr/>
          </a:p>
        </p:txBody>
      </p:sp>
      <p:sp>
        <p:nvSpPr>
          <p:cNvPr id="779" name="Google Shape;779;p48"/>
          <p:cNvSpPr/>
          <p:nvPr/>
        </p:nvSpPr>
        <p:spPr>
          <a:xfrm>
            <a:off x="414518" y="1411103"/>
            <a:ext cx="1212900" cy="720900"/>
          </a:xfrm>
          <a:prstGeom prst="rect">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DDD</a:t>
            </a:r>
            <a:endParaRPr>
              <a:solidFill>
                <a:schemeClr val="lt1"/>
              </a:solidFill>
              <a:latin typeface="Inter"/>
              <a:ea typeface="Inter"/>
              <a:cs typeface="Inter"/>
              <a:sym typeface="Inter"/>
            </a:endParaRPr>
          </a:p>
          <a:p>
            <a:pPr indent="0" lvl="0" marL="0" rtl="0" algn="ctr">
              <a:spcBef>
                <a:spcPts val="0"/>
              </a:spcBef>
              <a:spcAft>
                <a:spcPts val="0"/>
              </a:spcAft>
              <a:buNone/>
            </a:pPr>
            <a:r>
              <a:rPr b="1" lang="en">
                <a:solidFill>
                  <a:schemeClr val="lt1"/>
                </a:solidFill>
                <a:latin typeface="Inter"/>
                <a:ea typeface="Inter"/>
                <a:cs typeface="Inter"/>
                <a:sym typeface="Inter"/>
              </a:rPr>
              <a:t>WHY</a:t>
            </a:r>
            <a:endParaRPr b="1">
              <a:solidFill>
                <a:schemeClr val="lt1"/>
              </a:solidFill>
              <a:latin typeface="Inter"/>
              <a:ea typeface="Inter"/>
              <a:cs typeface="Inter"/>
              <a:sym typeface="Inter"/>
            </a:endParaRPr>
          </a:p>
        </p:txBody>
      </p:sp>
      <p:sp>
        <p:nvSpPr>
          <p:cNvPr id="780" name="Google Shape;780;p48"/>
          <p:cNvSpPr/>
          <p:nvPr/>
        </p:nvSpPr>
        <p:spPr>
          <a:xfrm>
            <a:off x="2023468" y="1411103"/>
            <a:ext cx="1212900" cy="720900"/>
          </a:xfrm>
          <a:prstGeom prst="rect">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DDD</a:t>
            </a:r>
            <a:endParaRPr>
              <a:solidFill>
                <a:schemeClr val="lt1"/>
              </a:solidFill>
              <a:latin typeface="Inter"/>
              <a:ea typeface="Inter"/>
              <a:cs typeface="Inter"/>
              <a:sym typeface="Inter"/>
            </a:endParaRPr>
          </a:p>
          <a:p>
            <a:pPr indent="0" lvl="0" marL="0" rtl="0" algn="ctr">
              <a:spcBef>
                <a:spcPts val="0"/>
              </a:spcBef>
              <a:spcAft>
                <a:spcPts val="0"/>
              </a:spcAft>
              <a:buNone/>
            </a:pPr>
            <a:r>
              <a:rPr b="1" lang="en">
                <a:solidFill>
                  <a:schemeClr val="lt1"/>
                </a:solidFill>
                <a:latin typeface="Inter"/>
                <a:ea typeface="Inter"/>
                <a:cs typeface="Inter"/>
                <a:sym typeface="Inter"/>
              </a:rPr>
              <a:t>WHAT</a:t>
            </a:r>
            <a:endParaRPr b="1">
              <a:solidFill>
                <a:schemeClr val="lt1"/>
              </a:solidFill>
              <a:latin typeface="Inter"/>
              <a:ea typeface="Inter"/>
              <a:cs typeface="Inter"/>
              <a:sym typeface="Inter"/>
            </a:endParaRPr>
          </a:p>
        </p:txBody>
      </p:sp>
      <p:sp>
        <p:nvSpPr>
          <p:cNvPr id="781" name="Google Shape;781;p48"/>
          <p:cNvSpPr/>
          <p:nvPr/>
        </p:nvSpPr>
        <p:spPr>
          <a:xfrm>
            <a:off x="3863768" y="1622141"/>
            <a:ext cx="1212900" cy="720900"/>
          </a:xfrm>
          <a:prstGeom prst="rect">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Strategic Design</a:t>
            </a:r>
            <a:endParaRPr>
              <a:solidFill>
                <a:schemeClr val="lt1"/>
              </a:solidFill>
              <a:latin typeface="Inter"/>
              <a:ea typeface="Inter"/>
              <a:cs typeface="Inter"/>
              <a:sym typeface="Inter"/>
            </a:endParaRPr>
          </a:p>
        </p:txBody>
      </p:sp>
      <p:sp>
        <p:nvSpPr>
          <p:cNvPr id="782" name="Google Shape;782;p48"/>
          <p:cNvSpPr/>
          <p:nvPr/>
        </p:nvSpPr>
        <p:spPr>
          <a:xfrm>
            <a:off x="3863768" y="3419916"/>
            <a:ext cx="1212900" cy="720900"/>
          </a:xfrm>
          <a:prstGeom prst="rect">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Tactical Design</a:t>
            </a:r>
            <a:endParaRPr>
              <a:solidFill>
                <a:schemeClr val="lt1"/>
              </a:solidFill>
              <a:latin typeface="Inter"/>
              <a:ea typeface="Inter"/>
              <a:cs typeface="Inter"/>
              <a:sym typeface="Inter"/>
            </a:endParaRPr>
          </a:p>
        </p:txBody>
      </p:sp>
      <p:sp>
        <p:nvSpPr>
          <p:cNvPr id="783" name="Google Shape;783;p48"/>
          <p:cNvSpPr/>
          <p:nvPr/>
        </p:nvSpPr>
        <p:spPr>
          <a:xfrm>
            <a:off x="5625568" y="1158191"/>
            <a:ext cx="1212900" cy="720900"/>
          </a:xfrm>
          <a:prstGeom prst="rect">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Strategic Design</a:t>
            </a:r>
            <a:endParaRPr>
              <a:solidFill>
                <a:schemeClr val="lt1"/>
              </a:solidFill>
              <a:latin typeface="Inter"/>
              <a:ea typeface="Inter"/>
              <a:cs typeface="Inter"/>
              <a:sym typeface="Inter"/>
            </a:endParaRPr>
          </a:p>
          <a:p>
            <a:pPr indent="0" lvl="0" marL="0" rtl="0" algn="ctr">
              <a:spcBef>
                <a:spcPts val="0"/>
              </a:spcBef>
              <a:spcAft>
                <a:spcPts val="0"/>
              </a:spcAft>
              <a:buNone/>
            </a:pPr>
            <a:r>
              <a:rPr b="1" lang="en">
                <a:solidFill>
                  <a:schemeClr val="lt1"/>
                </a:solidFill>
                <a:latin typeface="Inter"/>
                <a:ea typeface="Inter"/>
                <a:cs typeface="Inter"/>
                <a:sym typeface="Inter"/>
              </a:rPr>
              <a:t>WHAT</a:t>
            </a:r>
            <a:endParaRPr b="1">
              <a:solidFill>
                <a:schemeClr val="lt1"/>
              </a:solidFill>
              <a:latin typeface="Inter"/>
              <a:ea typeface="Inter"/>
              <a:cs typeface="Inter"/>
              <a:sym typeface="Inter"/>
            </a:endParaRPr>
          </a:p>
        </p:txBody>
      </p:sp>
      <p:sp>
        <p:nvSpPr>
          <p:cNvPr id="784" name="Google Shape;784;p48"/>
          <p:cNvSpPr/>
          <p:nvPr/>
        </p:nvSpPr>
        <p:spPr>
          <a:xfrm>
            <a:off x="5625593" y="2074841"/>
            <a:ext cx="1212900" cy="720900"/>
          </a:xfrm>
          <a:prstGeom prst="rect">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Strategic Design</a:t>
            </a:r>
            <a:endParaRPr>
              <a:solidFill>
                <a:schemeClr val="lt1"/>
              </a:solidFill>
              <a:latin typeface="Inter"/>
              <a:ea typeface="Inter"/>
              <a:cs typeface="Inter"/>
              <a:sym typeface="Inter"/>
            </a:endParaRPr>
          </a:p>
          <a:p>
            <a:pPr indent="0" lvl="0" marL="0" rtl="0" algn="ctr">
              <a:spcBef>
                <a:spcPts val="0"/>
              </a:spcBef>
              <a:spcAft>
                <a:spcPts val="0"/>
              </a:spcAft>
              <a:buNone/>
            </a:pPr>
            <a:r>
              <a:rPr b="1" lang="en">
                <a:solidFill>
                  <a:schemeClr val="lt1"/>
                </a:solidFill>
                <a:latin typeface="Inter"/>
                <a:ea typeface="Inter"/>
                <a:cs typeface="Inter"/>
                <a:sym typeface="Inter"/>
              </a:rPr>
              <a:t>HOW</a:t>
            </a:r>
            <a:endParaRPr b="1">
              <a:solidFill>
                <a:schemeClr val="lt1"/>
              </a:solidFill>
              <a:latin typeface="Inter"/>
              <a:ea typeface="Inter"/>
              <a:cs typeface="Inter"/>
              <a:sym typeface="Inter"/>
            </a:endParaRPr>
          </a:p>
        </p:txBody>
      </p:sp>
      <p:sp>
        <p:nvSpPr>
          <p:cNvPr id="785" name="Google Shape;785;p48"/>
          <p:cNvSpPr/>
          <p:nvPr/>
        </p:nvSpPr>
        <p:spPr>
          <a:xfrm>
            <a:off x="5625593" y="2991491"/>
            <a:ext cx="1212900" cy="720900"/>
          </a:xfrm>
          <a:prstGeom prst="rect">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Tactical Design</a:t>
            </a:r>
            <a:endParaRPr>
              <a:solidFill>
                <a:schemeClr val="lt1"/>
              </a:solidFill>
              <a:latin typeface="Inter"/>
              <a:ea typeface="Inter"/>
              <a:cs typeface="Inter"/>
              <a:sym typeface="Inter"/>
            </a:endParaRPr>
          </a:p>
          <a:p>
            <a:pPr indent="0" lvl="0" marL="0" rtl="0" algn="ctr">
              <a:spcBef>
                <a:spcPts val="0"/>
              </a:spcBef>
              <a:spcAft>
                <a:spcPts val="0"/>
              </a:spcAft>
              <a:buNone/>
            </a:pPr>
            <a:r>
              <a:rPr b="1" lang="en">
                <a:solidFill>
                  <a:schemeClr val="lt1"/>
                </a:solidFill>
                <a:latin typeface="Inter"/>
                <a:ea typeface="Inter"/>
                <a:cs typeface="Inter"/>
                <a:sym typeface="Inter"/>
              </a:rPr>
              <a:t>WHAT</a:t>
            </a:r>
            <a:endParaRPr b="1">
              <a:solidFill>
                <a:schemeClr val="lt1"/>
              </a:solidFill>
              <a:latin typeface="Inter"/>
              <a:ea typeface="Inter"/>
              <a:cs typeface="Inter"/>
              <a:sym typeface="Inter"/>
            </a:endParaRPr>
          </a:p>
        </p:txBody>
      </p:sp>
      <p:sp>
        <p:nvSpPr>
          <p:cNvPr id="786" name="Google Shape;786;p48"/>
          <p:cNvSpPr/>
          <p:nvPr/>
        </p:nvSpPr>
        <p:spPr>
          <a:xfrm>
            <a:off x="5625618" y="3908141"/>
            <a:ext cx="1212900" cy="720900"/>
          </a:xfrm>
          <a:prstGeom prst="rect">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Tactical Design</a:t>
            </a:r>
            <a:endParaRPr>
              <a:solidFill>
                <a:schemeClr val="lt1"/>
              </a:solidFill>
              <a:latin typeface="Inter"/>
              <a:ea typeface="Inter"/>
              <a:cs typeface="Inter"/>
              <a:sym typeface="Inter"/>
            </a:endParaRPr>
          </a:p>
          <a:p>
            <a:pPr indent="0" lvl="0" marL="0" rtl="0" algn="ctr">
              <a:spcBef>
                <a:spcPts val="0"/>
              </a:spcBef>
              <a:spcAft>
                <a:spcPts val="0"/>
              </a:spcAft>
              <a:buNone/>
            </a:pPr>
            <a:r>
              <a:rPr b="1" lang="en">
                <a:solidFill>
                  <a:schemeClr val="lt1"/>
                </a:solidFill>
                <a:latin typeface="Inter"/>
                <a:ea typeface="Inter"/>
                <a:cs typeface="Inter"/>
                <a:sym typeface="Inter"/>
              </a:rPr>
              <a:t>HOW</a:t>
            </a:r>
            <a:endParaRPr b="1">
              <a:solidFill>
                <a:schemeClr val="lt1"/>
              </a:solidFill>
              <a:latin typeface="Inter"/>
              <a:ea typeface="Inter"/>
              <a:cs typeface="Inter"/>
              <a:sym typeface="Inter"/>
            </a:endParaRPr>
          </a:p>
        </p:txBody>
      </p:sp>
      <p:cxnSp>
        <p:nvCxnSpPr>
          <p:cNvPr id="787" name="Google Shape;787;p48"/>
          <p:cNvCxnSpPr>
            <a:stCxn id="779" idx="3"/>
            <a:endCxn id="780" idx="1"/>
          </p:cNvCxnSpPr>
          <p:nvPr/>
        </p:nvCxnSpPr>
        <p:spPr>
          <a:xfrm>
            <a:off x="1627418" y="1771553"/>
            <a:ext cx="396000" cy="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8"/>
          <p:cNvSpPr/>
          <p:nvPr/>
        </p:nvSpPr>
        <p:spPr>
          <a:xfrm>
            <a:off x="2023468" y="2533178"/>
            <a:ext cx="1212900" cy="720900"/>
          </a:xfrm>
          <a:prstGeom prst="rect">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DDD</a:t>
            </a:r>
            <a:endParaRPr>
              <a:solidFill>
                <a:schemeClr val="lt1"/>
              </a:solidFill>
              <a:latin typeface="Inter"/>
              <a:ea typeface="Inter"/>
              <a:cs typeface="Inter"/>
              <a:sym typeface="Inter"/>
            </a:endParaRPr>
          </a:p>
          <a:p>
            <a:pPr indent="0" lvl="0" marL="0" rtl="0" algn="ctr">
              <a:spcBef>
                <a:spcPts val="0"/>
              </a:spcBef>
              <a:spcAft>
                <a:spcPts val="0"/>
              </a:spcAft>
              <a:buNone/>
            </a:pPr>
            <a:r>
              <a:rPr b="1" lang="en">
                <a:solidFill>
                  <a:schemeClr val="lt1"/>
                </a:solidFill>
                <a:latin typeface="Inter"/>
                <a:ea typeface="Inter"/>
                <a:cs typeface="Inter"/>
                <a:sym typeface="Inter"/>
              </a:rPr>
              <a:t>HOW</a:t>
            </a:r>
            <a:endParaRPr b="1">
              <a:solidFill>
                <a:schemeClr val="lt1"/>
              </a:solidFill>
              <a:latin typeface="Inter"/>
              <a:ea typeface="Inter"/>
              <a:cs typeface="Inter"/>
              <a:sym typeface="Inter"/>
            </a:endParaRPr>
          </a:p>
        </p:txBody>
      </p:sp>
      <p:cxnSp>
        <p:nvCxnSpPr>
          <p:cNvPr id="789" name="Google Shape;789;p48"/>
          <p:cNvCxnSpPr>
            <a:stCxn id="780" idx="2"/>
            <a:endCxn id="788" idx="0"/>
          </p:cNvCxnSpPr>
          <p:nvPr/>
        </p:nvCxnSpPr>
        <p:spPr>
          <a:xfrm>
            <a:off x="2629918" y="2132003"/>
            <a:ext cx="0" cy="401100"/>
          </a:xfrm>
          <a:prstGeom prst="straightConnector1">
            <a:avLst/>
          </a:prstGeom>
          <a:noFill/>
          <a:ln cap="flat" cmpd="sng" w="9525">
            <a:solidFill>
              <a:schemeClr val="dk2"/>
            </a:solidFill>
            <a:prstDash val="solid"/>
            <a:round/>
            <a:headEnd len="med" w="med" type="none"/>
            <a:tailEnd len="med" w="med" type="none"/>
          </a:ln>
        </p:spPr>
      </p:cxnSp>
      <p:cxnSp>
        <p:nvCxnSpPr>
          <p:cNvPr id="790" name="Google Shape;790;p48"/>
          <p:cNvCxnSpPr>
            <a:stCxn id="788" idx="3"/>
            <a:endCxn id="781" idx="1"/>
          </p:cNvCxnSpPr>
          <p:nvPr/>
        </p:nvCxnSpPr>
        <p:spPr>
          <a:xfrm flipH="1" rot="10800000">
            <a:off x="3236368" y="1982528"/>
            <a:ext cx="627300" cy="911100"/>
          </a:xfrm>
          <a:prstGeom prst="straightConnector1">
            <a:avLst/>
          </a:prstGeom>
          <a:noFill/>
          <a:ln cap="flat" cmpd="sng" w="9525">
            <a:solidFill>
              <a:schemeClr val="dk2"/>
            </a:solidFill>
            <a:prstDash val="solid"/>
            <a:round/>
            <a:headEnd len="med" w="med" type="none"/>
            <a:tailEnd len="med" w="med" type="none"/>
          </a:ln>
        </p:spPr>
      </p:cxnSp>
      <p:cxnSp>
        <p:nvCxnSpPr>
          <p:cNvPr id="791" name="Google Shape;791;p48"/>
          <p:cNvCxnSpPr>
            <a:stCxn id="788" idx="3"/>
            <a:endCxn id="782" idx="1"/>
          </p:cNvCxnSpPr>
          <p:nvPr/>
        </p:nvCxnSpPr>
        <p:spPr>
          <a:xfrm>
            <a:off x="3236368" y="2893628"/>
            <a:ext cx="627300" cy="886800"/>
          </a:xfrm>
          <a:prstGeom prst="straightConnector1">
            <a:avLst/>
          </a:prstGeom>
          <a:noFill/>
          <a:ln cap="flat" cmpd="sng" w="9525">
            <a:solidFill>
              <a:schemeClr val="dk2"/>
            </a:solidFill>
            <a:prstDash val="solid"/>
            <a:round/>
            <a:headEnd len="med" w="med" type="none"/>
            <a:tailEnd len="med" w="med" type="none"/>
          </a:ln>
        </p:spPr>
      </p:cxnSp>
      <p:cxnSp>
        <p:nvCxnSpPr>
          <p:cNvPr id="792" name="Google Shape;792;p48"/>
          <p:cNvCxnSpPr>
            <a:stCxn id="781" idx="3"/>
            <a:endCxn id="783" idx="1"/>
          </p:cNvCxnSpPr>
          <p:nvPr/>
        </p:nvCxnSpPr>
        <p:spPr>
          <a:xfrm flipH="1" rot="10800000">
            <a:off x="5076668" y="1518791"/>
            <a:ext cx="549000" cy="463800"/>
          </a:xfrm>
          <a:prstGeom prst="straightConnector1">
            <a:avLst/>
          </a:prstGeom>
          <a:noFill/>
          <a:ln cap="flat" cmpd="sng" w="9525">
            <a:solidFill>
              <a:schemeClr val="dk2"/>
            </a:solidFill>
            <a:prstDash val="solid"/>
            <a:round/>
            <a:headEnd len="med" w="med" type="none"/>
            <a:tailEnd len="med" w="med" type="none"/>
          </a:ln>
        </p:spPr>
      </p:cxnSp>
      <p:cxnSp>
        <p:nvCxnSpPr>
          <p:cNvPr id="793" name="Google Shape;793;p48"/>
          <p:cNvCxnSpPr>
            <a:stCxn id="781" idx="3"/>
            <a:endCxn id="784" idx="1"/>
          </p:cNvCxnSpPr>
          <p:nvPr/>
        </p:nvCxnSpPr>
        <p:spPr>
          <a:xfrm>
            <a:off x="5076668" y="1982591"/>
            <a:ext cx="549000" cy="452700"/>
          </a:xfrm>
          <a:prstGeom prst="straightConnector1">
            <a:avLst/>
          </a:prstGeom>
          <a:noFill/>
          <a:ln cap="flat" cmpd="sng" w="9525">
            <a:solidFill>
              <a:schemeClr val="dk2"/>
            </a:solidFill>
            <a:prstDash val="solid"/>
            <a:round/>
            <a:headEnd len="med" w="med" type="none"/>
            <a:tailEnd len="med" w="med" type="none"/>
          </a:ln>
        </p:spPr>
      </p:cxnSp>
      <p:cxnSp>
        <p:nvCxnSpPr>
          <p:cNvPr id="794" name="Google Shape;794;p48"/>
          <p:cNvCxnSpPr>
            <a:stCxn id="782" idx="3"/>
            <a:endCxn id="785" idx="1"/>
          </p:cNvCxnSpPr>
          <p:nvPr/>
        </p:nvCxnSpPr>
        <p:spPr>
          <a:xfrm flipH="1" rot="10800000">
            <a:off x="5076668" y="3351966"/>
            <a:ext cx="549000" cy="428400"/>
          </a:xfrm>
          <a:prstGeom prst="straightConnector1">
            <a:avLst/>
          </a:prstGeom>
          <a:noFill/>
          <a:ln cap="flat" cmpd="sng" w="9525">
            <a:solidFill>
              <a:schemeClr val="dk2"/>
            </a:solidFill>
            <a:prstDash val="solid"/>
            <a:round/>
            <a:headEnd len="med" w="med" type="none"/>
            <a:tailEnd len="med" w="med" type="none"/>
          </a:ln>
        </p:spPr>
      </p:cxnSp>
      <p:cxnSp>
        <p:nvCxnSpPr>
          <p:cNvPr id="795" name="Google Shape;795;p48"/>
          <p:cNvCxnSpPr>
            <a:stCxn id="782" idx="3"/>
            <a:endCxn id="786" idx="1"/>
          </p:cNvCxnSpPr>
          <p:nvPr/>
        </p:nvCxnSpPr>
        <p:spPr>
          <a:xfrm>
            <a:off x="5076668" y="3780366"/>
            <a:ext cx="549000" cy="488100"/>
          </a:xfrm>
          <a:prstGeom prst="straightConnector1">
            <a:avLst/>
          </a:prstGeom>
          <a:noFill/>
          <a:ln cap="flat" cmpd="sng" w="9525">
            <a:solidFill>
              <a:schemeClr val="dk2"/>
            </a:solidFill>
            <a:prstDash val="solid"/>
            <a:round/>
            <a:headEnd len="med" w="med" type="none"/>
            <a:tailEnd len="med" w="med" type="none"/>
          </a:ln>
        </p:spPr>
      </p:cxnSp>
      <p:sp>
        <p:nvSpPr>
          <p:cNvPr id="796" name="Google Shape;796;p48"/>
          <p:cNvSpPr/>
          <p:nvPr/>
        </p:nvSpPr>
        <p:spPr>
          <a:xfrm>
            <a:off x="7259550" y="461595"/>
            <a:ext cx="1212900" cy="393600"/>
          </a:xfrm>
          <a:prstGeom prst="rect">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S</a:t>
            </a:r>
            <a:r>
              <a:rPr lang="en">
                <a:solidFill>
                  <a:schemeClr val="lt1"/>
                </a:solidFill>
                <a:latin typeface="Inter"/>
                <a:ea typeface="Inter"/>
                <a:cs typeface="Inter"/>
                <a:sym typeface="Inter"/>
              </a:rPr>
              <a:t>ubdomain</a:t>
            </a:r>
            <a:r>
              <a:rPr lang="en">
                <a:solidFill>
                  <a:schemeClr val="lt1"/>
                </a:solidFill>
                <a:latin typeface="Inter"/>
                <a:ea typeface="Inter"/>
                <a:cs typeface="Inter"/>
                <a:sym typeface="Inter"/>
              </a:rPr>
              <a:t>s</a:t>
            </a:r>
            <a:endParaRPr b="1">
              <a:solidFill>
                <a:schemeClr val="lt1"/>
              </a:solidFill>
              <a:latin typeface="Inter"/>
              <a:ea typeface="Inter"/>
              <a:cs typeface="Inter"/>
              <a:sym typeface="Inter"/>
            </a:endParaRPr>
          </a:p>
        </p:txBody>
      </p:sp>
      <p:cxnSp>
        <p:nvCxnSpPr>
          <p:cNvPr id="797" name="Google Shape;797;p48"/>
          <p:cNvCxnSpPr>
            <a:stCxn id="783" idx="3"/>
            <a:endCxn id="796" idx="1"/>
          </p:cNvCxnSpPr>
          <p:nvPr/>
        </p:nvCxnSpPr>
        <p:spPr>
          <a:xfrm flipH="1" rot="10800000">
            <a:off x="6838468" y="658541"/>
            <a:ext cx="421200" cy="860100"/>
          </a:xfrm>
          <a:prstGeom prst="straightConnector1">
            <a:avLst/>
          </a:prstGeom>
          <a:noFill/>
          <a:ln cap="flat" cmpd="sng" w="9525">
            <a:solidFill>
              <a:schemeClr val="dk2"/>
            </a:solidFill>
            <a:prstDash val="solid"/>
            <a:round/>
            <a:headEnd len="med" w="med" type="none"/>
            <a:tailEnd len="med" w="med" type="none"/>
          </a:ln>
        </p:spPr>
      </p:cxnSp>
      <p:sp>
        <p:nvSpPr>
          <p:cNvPr id="798" name="Google Shape;798;p48"/>
          <p:cNvSpPr/>
          <p:nvPr/>
        </p:nvSpPr>
        <p:spPr>
          <a:xfrm>
            <a:off x="7259550" y="929570"/>
            <a:ext cx="1212900" cy="393600"/>
          </a:xfrm>
          <a:prstGeom prst="rect">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Bounded Contexts</a:t>
            </a:r>
            <a:endParaRPr b="1">
              <a:solidFill>
                <a:schemeClr val="lt1"/>
              </a:solidFill>
              <a:latin typeface="Inter"/>
              <a:ea typeface="Inter"/>
              <a:cs typeface="Inter"/>
              <a:sym typeface="Inter"/>
            </a:endParaRPr>
          </a:p>
        </p:txBody>
      </p:sp>
      <p:sp>
        <p:nvSpPr>
          <p:cNvPr id="799" name="Google Shape;799;p48"/>
          <p:cNvSpPr/>
          <p:nvPr/>
        </p:nvSpPr>
        <p:spPr>
          <a:xfrm>
            <a:off x="7259550" y="1397545"/>
            <a:ext cx="1212900" cy="393600"/>
          </a:xfrm>
          <a:prstGeom prst="rect">
            <a:avLst/>
          </a:prstGeom>
          <a:solidFill>
            <a:schemeClr val="dk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Context Maps</a:t>
            </a:r>
            <a:endParaRPr b="1">
              <a:solidFill>
                <a:schemeClr val="lt1"/>
              </a:solidFill>
              <a:latin typeface="Inter"/>
              <a:ea typeface="Inter"/>
              <a:cs typeface="Inter"/>
              <a:sym typeface="Inter"/>
            </a:endParaRPr>
          </a:p>
        </p:txBody>
      </p:sp>
      <p:cxnSp>
        <p:nvCxnSpPr>
          <p:cNvPr id="800" name="Google Shape;800;p48"/>
          <p:cNvCxnSpPr>
            <a:stCxn id="783" idx="3"/>
            <a:endCxn id="798" idx="1"/>
          </p:cNvCxnSpPr>
          <p:nvPr/>
        </p:nvCxnSpPr>
        <p:spPr>
          <a:xfrm flipH="1" rot="10800000">
            <a:off x="6838468" y="1126241"/>
            <a:ext cx="421200" cy="392400"/>
          </a:xfrm>
          <a:prstGeom prst="straightConnector1">
            <a:avLst/>
          </a:prstGeom>
          <a:noFill/>
          <a:ln cap="flat" cmpd="sng" w="9525">
            <a:solidFill>
              <a:schemeClr val="dk2"/>
            </a:solidFill>
            <a:prstDash val="solid"/>
            <a:round/>
            <a:headEnd len="med" w="med" type="none"/>
            <a:tailEnd len="med" w="med" type="none"/>
          </a:ln>
        </p:spPr>
      </p:cxnSp>
      <p:cxnSp>
        <p:nvCxnSpPr>
          <p:cNvPr id="801" name="Google Shape;801;p48"/>
          <p:cNvCxnSpPr>
            <a:stCxn id="783" idx="3"/>
            <a:endCxn id="799" idx="1"/>
          </p:cNvCxnSpPr>
          <p:nvPr/>
        </p:nvCxnSpPr>
        <p:spPr>
          <a:xfrm>
            <a:off x="6838468" y="1518641"/>
            <a:ext cx="421200" cy="75600"/>
          </a:xfrm>
          <a:prstGeom prst="straightConnector1">
            <a:avLst/>
          </a:prstGeom>
          <a:noFill/>
          <a:ln cap="flat" cmpd="sng" w="9525">
            <a:solidFill>
              <a:schemeClr val="dk2"/>
            </a:solidFill>
            <a:prstDash val="solid"/>
            <a:round/>
            <a:headEnd len="med" w="med" type="none"/>
            <a:tailEnd len="med" w="med" type="none"/>
          </a:ln>
        </p:spPr>
      </p:cxnSp>
      <p:sp>
        <p:nvSpPr>
          <p:cNvPr id="802" name="Google Shape;802;p48"/>
          <p:cNvSpPr/>
          <p:nvPr/>
        </p:nvSpPr>
        <p:spPr>
          <a:xfrm>
            <a:off x="7259550" y="2009891"/>
            <a:ext cx="1212900" cy="393600"/>
          </a:xfrm>
          <a:prstGeom prst="rect">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Domain Discovery</a:t>
            </a:r>
            <a:endParaRPr b="1">
              <a:solidFill>
                <a:schemeClr val="lt1"/>
              </a:solidFill>
              <a:latin typeface="Inter"/>
              <a:ea typeface="Inter"/>
              <a:cs typeface="Inter"/>
              <a:sym typeface="Inter"/>
            </a:endParaRPr>
          </a:p>
        </p:txBody>
      </p:sp>
      <p:cxnSp>
        <p:nvCxnSpPr>
          <p:cNvPr id="803" name="Google Shape;803;p48"/>
          <p:cNvCxnSpPr>
            <a:stCxn id="784" idx="3"/>
            <a:endCxn id="802" idx="1"/>
          </p:cNvCxnSpPr>
          <p:nvPr/>
        </p:nvCxnSpPr>
        <p:spPr>
          <a:xfrm flipH="1" rot="10800000">
            <a:off x="6838493" y="2206691"/>
            <a:ext cx="421200" cy="228600"/>
          </a:xfrm>
          <a:prstGeom prst="straightConnector1">
            <a:avLst/>
          </a:prstGeom>
          <a:noFill/>
          <a:ln cap="flat" cmpd="sng" w="9525">
            <a:solidFill>
              <a:schemeClr val="dk2"/>
            </a:solidFill>
            <a:prstDash val="solid"/>
            <a:round/>
            <a:headEnd len="med" w="med" type="none"/>
            <a:tailEnd len="med" w="med" type="none"/>
          </a:ln>
        </p:spPr>
      </p:cxnSp>
      <p:sp>
        <p:nvSpPr>
          <p:cNvPr id="804" name="Google Shape;804;p48"/>
          <p:cNvSpPr/>
          <p:nvPr/>
        </p:nvSpPr>
        <p:spPr>
          <a:xfrm>
            <a:off x="7259550" y="2530395"/>
            <a:ext cx="1212900" cy="393600"/>
          </a:xfrm>
          <a:prstGeom prst="rect">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Entities</a:t>
            </a:r>
            <a:endParaRPr b="1">
              <a:solidFill>
                <a:schemeClr val="lt1"/>
              </a:solidFill>
              <a:latin typeface="Inter"/>
              <a:ea typeface="Inter"/>
              <a:cs typeface="Inter"/>
              <a:sym typeface="Inter"/>
            </a:endParaRPr>
          </a:p>
        </p:txBody>
      </p:sp>
      <p:sp>
        <p:nvSpPr>
          <p:cNvPr id="805" name="Google Shape;805;p48"/>
          <p:cNvSpPr/>
          <p:nvPr/>
        </p:nvSpPr>
        <p:spPr>
          <a:xfrm>
            <a:off x="7259550" y="2998370"/>
            <a:ext cx="1212900" cy="393600"/>
          </a:xfrm>
          <a:prstGeom prst="rect">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Value Objects</a:t>
            </a:r>
            <a:endParaRPr b="1">
              <a:solidFill>
                <a:schemeClr val="lt1"/>
              </a:solidFill>
              <a:latin typeface="Inter"/>
              <a:ea typeface="Inter"/>
              <a:cs typeface="Inter"/>
              <a:sym typeface="Inter"/>
            </a:endParaRPr>
          </a:p>
        </p:txBody>
      </p:sp>
      <p:sp>
        <p:nvSpPr>
          <p:cNvPr id="806" name="Google Shape;806;p48"/>
          <p:cNvSpPr/>
          <p:nvPr/>
        </p:nvSpPr>
        <p:spPr>
          <a:xfrm>
            <a:off x="7259550" y="3466345"/>
            <a:ext cx="1212900" cy="393600"/>
          </a:xfrm>
          <a:prstGeom prst="rect">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Aggregates</a:t>
            </a:r>
            <a:endParaRPr b="1">
              <a:solidFill>
                <a:schemeClr val="lt1"/>
              </a:solidFill>
              <a:latin typeface="Inter"/>
              <a:ea typeface="Inter"/>
              <a:cs typeface="Inter"/>
              <a:sym typeface="Inter"/>
            </a:endParaRPr>
          </a:p>
        </p:txBody>
      </p:sp>
      <p:cxnSp>
        <p:nvCxnSpPr>
          <p:cNvPr id="807" name="Google Shape;807;p48"/>
          <p:cNvCxnSpPr>
            <a:stCxn id="785" idx="3"/>
            <a:endCxn id="804" idx="1"/>
          </p:cNvCxnSpPr>
          <p:nvPr/>
        </p:nvCxnSpPr>
        <p:spPr>
          <a:xfrm flipH="1" rot="10800000">
            <a:off x="6838493" y="2727341"/>
            <a:ext cx="421200" cy="624600"/>
          </a:xfrm>
          <a:prstGeom prst="straightConnector1">
            <a:avLst/>
          </a:prstGeom>
          <a:noFill/>
          <a:ln cap="flat" cmpd="sng" w="9525">
            <a:solidFill>
              <a:schemeClr val="dk2"/>
            </a:solidFill>
            <a:prstDash val="solid"/>
            <a:round/>
            <a:headEnd len="med" w="med" type="none"/>
            <a:tailEnd len="med" w="med" type="none"/>
          </a:ln>
        </p:spPr>
      </p:cxnSp>
      <p:cxnSp>
        <p:nvCxnSpPr>
          <p:cNvPr id="808" name="Google Shape;808;p48"/>
          <p:cNvCxnSpPr>
            <a:stCxn id="785" idx="3"/>
            <a:endCxn id="805" idx="1"/>
          </p:cNvCxnSpPr>
          <p:nvPr/>
        </p:nvCxnSpPr>
        <p:spPr>
          <a:xfrm flipH="1" rot="10800000">
            <a:off x="6838493" y="3195041"/>
            <a:ext cx="421200" cy="156900"/>
          </a:xfrm>
          <a:prstGeom prst="straightConnector1">
            <a:avLst/>
          </a:prstGeom>
          <a:noFill/>
          <a:ln cap="flat" cmpd="sng" w="9525">
            <a:solidFill>
              <a:schemeClr val="dk2"/>
            </a:solidFill>
            <a:prstDash val="solid"/>
            <a:round/>
            <a:headEnd len="med" w="med" type="none"/>
            <a:tailEnd len="med" w="med" type="none"/>
          </a:ln>
        </p:spPr>
      </p:cxnSp>
      <p:cxnSp>
        <p:nvCxnSpPr>
          <p:cNvPr id="809" name="Google Shape;809;p48"/>
          <p:cNvCxnSpPr>
            <a:stCxn id="785" idx="3"/>
            <a:endCxn id="806" idx="1"/>
          </p:cNvCxnSpPr>
          <p:nvPr/>
        </p:nvCxnSpPr>
        <p:spPr>
          <a:xfrm>
            <a:off x="6838493" y="3351941"/>
            <a:ext cx="421200" cy="311100"/>
          </a:xfrm>
          <a:prstGeom prst="straightConnector1">
            <a:avLst/>
          </a:prstGeom>
          <a:noFill/>
          <a:ln cap="flat" cmpd="sng" w="9525">
            <a:solidFill>
              <a:schemeClr val="dk2"/>
            </a:solidFill>
            <a:prstDash val="solid"/>
            <a:round/>
            <a:headEnd len="med" w="med" type="none"/>
            <a:tailEnd len="med" w="med" type="none"/>
          </a:ln>
        </p:spPr>
      </p:cxnSp>
      <p:sp>
        <p:nvSpPr>
          <p:cNvPr id="810" name="Google Shape;810;p48"/>
          <p:cNvSpPr/>
          <p:nvPr/>
        </p:nvSpPr>
        <p:spPr>
          <a:xfrm>
            <a:off x="7259550" y="3986841"/>
            <a:ext cx="1212900" cy="393600"/>
          </a:xfrm>
          <a:prstGeom prst="rect">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BDD</a:t>
            </a:r>
            <a:endParaRPr b="1">
              <a:solidFill>
                <a:schemeClr val="lt1"/>
              </a:solidFill>
              <a:latin typeface="Inter"/>
              <a:ea typeface="Inter"/>
              <a:cs typeface="Inter"/>
              <a:sym typeface="Inter"/>
            </a:endParaRPr>
          </a:p>
        </p:txBody>
      </p:sp>
      <p:sp>
        <p:nvSpPr>
          <p:cNvPr id="811" name="Google Shape;811;p48"/>
          <p:cNvSpPr/>
          <p:nvPr/>
        </p:nvSpPr>
        <p:spPr>
          <a:xfrm>
            <a:off x="7259550" y="4507341"/>
            <a:ext cx="1212900" cy="393600"/>
          </a:xfrm>
          <a:prstGeom prst="rect">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Inter"/>
                <a:ea typeface="Inter"/>
                <a:cs typeface="Inter"/>
                <a:sym typeface="Inter"/>
              </a:rPr>
              <a:t>TDD</a:t>
            </a:r>
            <a:endParaRPr b="1">
              <a:solidFill>
                <a:schemeClr val="lt1"/>
              </a:solidFill>
              <a:latin typeface="Inter"/>
              <a:ea typeface="Inter"/>
              <a:cs typeface="Inter"/>
              <a:sym typeface="Inter"/>
            </a:endParaRPr>
          </a:p>
        </p:txBody>
      </p:sp>
      <p:cxnSp>
        <p:nvCxnSpPr>
          <p:cNvPr id="812" name="Google Shape;812;p48"/>
          <p:cNvCxnSpPr>
            <a:stCxn id="786" idx="3"/>
            <a:endCxn id="810" idx="1"/>
          </p:cNvCxnSpPr>
          <p:nvPr/>
        </p:nvCxnSpPr>
        <p:spPr>
          <a:xfrm flipH="1" rot="10800000">
            <a:off x="6838518" y="4183691"/>
            <a:ext cx="420900" cy="84900"/>
          </a:xfrm>
          <a:prstGeom prst="straightConnector1">
            <a:avLst/>
          </a:prstGeom>
          <a:noFill/>
          <a:ln cap="flat" cmpd="sng" w="9525">
            <a:solidFill>
              <a:schemeClr val="dk2"/>
            </a:solidFill>
            <a:prstDash val="solid"/>
            <a:round/>
            <a:headEnd len="med" w="med" type="none"/>
            <a:tailEnd len="med" w="med" type="none"/>
          </a:ln>
        </p:spPr>
      </p:cxnSp>
      <p:cxnSp>
        <p:nvCxnSpPr>
          <p:cNvPr id="813" name="Google Shape;813;p48"/>
          <p:cNvCxnSpPr>
            <a:stCxn id="786" idx="3"/>
            <a:endCxn id="811" idx="1"/>
          </p:cNvCxnSpPr>
          <p:nvPr/>
        </p:nvCxnSpPr>
        <p:spPr>
          <a:xfrm>
            <a:off x="6838518" y="4268591"/>
            <a:ext cx="420900" cy="435600"/>
          </a:xfrm>
          <a:prstGeom prst="straightConnector1">
            <a:avLst/>
          </a:prstGeom>
          <a:noFill/>
          <a:ln cap="flat" cmpd="sng" w="9525">
            <a:solidFill>
              <a:schemeClr val="dk2"/>
            </a:solidFill>
            <a:prstDash val="solid"/>
            <a:round/>
            <a:headEnd len="med" w="med" type="none"/>
            <a:tailEnd len="med" w="med" type="none"/>
          </a:ln>
        </p:spPr>
      </p:cxnSp>
      <p:sp>
        <p:nvSpPr>
          <p:cNvPr id="814" name="Google Shape;814;p48"/>
          <p:cNvSpPr/>
          <p:nvPr/>
        </p:nvSpPr>
        <p:spPr>
          <a:xfrm>
            <a:off x="278800" y="1207700"/>
            <a:ext cx="311100" cy="311100"/>
          </a:xfrm>
          <a:prstGeom prst="ellipse">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rPr>
              <a:t>✔</a:t>
            </a:r>
            <a:endParaRPr>
              <a:solidFill>
                <a:schemeClr val="lt1"/>
              </a:solidFill>
            </a:endParaRPr>
          </a:p>
        </p:txBody>
      </p:sp>
      <p:sp>
        <p:nvSpPr>
          <p:cNvPr id="815" name="Google Shape;815;p48"/>
          <p:cNvSpPr/>
          <p:nvPr/>
        </p:nvSpPr>
        <p:spPr>
          <a:xfrm>
            <a:off x="1887750" y="1199425"/>
            <a:ext cx="311100" cy="311100"/>
          </a:xfrm>
          <a:prstGeom prst="ellipse">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rPr>
              <a:t>✔</a:t>
            </a:r>
            <a:endParaRPr>
              <a:solidFill>
                <a:schemeClr val="lt1"/>
              </a:solidFill>
            </a:endParaRPr>
          </a:p>
        </p:txBody>
      </p:sp>
      <p:sp>
        <p:nvSpPr>
          <p:cNvPr id="816" name="Google Shape;816;p48"/>
          <p:cNvSpPr/>
          <p:nvPr/>
        </p:nvSpPr>
        <p:spPr>
          <a:xfrm>
            <a:off x="3695923" y="1438800"/>
            <a:ext cx="311100" cy="311100"/>
          </a:xfrm>
          <a:prstGeom prst="ellipse">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rPr>
              <a:t>✔</a:t>
            </a:r>
            <a:endParaRPr>
              <a:solidFill>
                <a:schemeClr val="lt1"/>
              </a:solidFill>
            </a:endParaRPr>
          </a:p>
        </p:txBody>
      </p:sp>
      <p:sp>
        <p:nvSpPr>
          <p:cNvPr id="817" name="Google Shape;817;p48"/>
          <p:cNvSpPr/>
          <p:nvPr/>
        </p:nvSpPr>
        <p:spPr>
          <a:xfrm>
            <a:off x="5448523" y="981600"/>
            <a:ext cx="311100" cy="311100"/>
          </a:xfrm>
          <a:prstGeom prst="ellipse">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rPr>
              <a:t>✔</a:t>
            </a:r>
            <a:endParaRPr>
              <a:solidFill>
                <a:schemeClr val="lt1"/>
              </a:solidFill>
            </a:endParaRPr>
          </a:p>
        </p:txBody>
      </p:sp>
      <p:sp>
        <p:nvSpPr>
          <p:cNvPr id="818" name="Google Shape;818;p48"/>
          <p:cNvSpPr/>
          <p:nvPr/>
        </p:nvSpPr>
        <p:spPr>
          <a:xfrm>
            <a:off x="8572723" y="524400"/>
            <a:ext cx="311100" cy="311100"/>
          </a:xfrm>
          <a:prstGeom prst="ellipse">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rPr>
              <a:t>✔</a:t>
            </a:r>
            <a:endParaRPr>
              <a:solidFill>
                <a:schemeClr val="lt1"/>
              </a:solidFill>
            </a:endParaRPr>
          </a:p>
        </p:txBody>
      </p:sp>
      <p:sp>
        <p:nvSpPr>
          <p:cNvPr id="819" name="Google Shape;819;p48"/>
          <p:cNvSpPr/>
          <p:nvPr/>
        </p:nvSpPr>
        <p:spPr>
          <a:xfrm>
            <a:off x="8572723" y="981600"/>
            <a:ext cx="311100" cy="311100"/>
          </a:xfrm>
          <a:prstGeom prst="ellipse">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rPr>
              <a:t>✔</a:t>
            </a:r>
            <a:endParaRPr>
              <a:solidFill>
                <a:schemeClr val="lt1"/>
              </a:solidFill>
            </a:endParaRPr>
          </a:p>
        </p:txBody>
      </p:sp>
      <p:sp>
        <p:nvSpPr>
          <p:cNvPr id="820" name="Google Shape;820;p48"/>
          <p:cNvSpPr/>
          <p:nvPr/>
        </p:nvSpPr>
        <p:spPr>
          <a:xfrm>
            <a:off x="8572723" y="1438800"/>
            <a:ext cx="311100" cy="311100"/>
          </a:xfrm>
          <a:prstGeom prst="ellipse">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rPr>
              <a:t>✔</a:t>
            </a:r>
            <a:endParaRPr>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49"/>
          <p:cNvSpPr txBox="1"/>
          <p:nvPr>
            <p:ph type="ctrTitle"/>
          </p:nvPr>
        </p:nvSpPr>
        <p:spPr>
          <a:xfrm>
            <a:off x="369000" y="2919850"/>
            <a:ext cx="8463300" cy="123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0" lang="en" sz="1800">
                <a:latin typeface="Inter"/>
                <a:ea typeface="Inter"/>
                <a:cs typeface="Inter"/>
                <a:sym typeface="Inter"/>
              </a:rPr>
              <a:t>Domain-Driven</a:t>
            </a:r>
            <a:r>
              <a:rPr b="0" lang="en" sz="1800">
                <a:latin typeface="Inter"/>
                <a:ea typeface="Inter"/>
                <a:cs typeface="Inter"/>
                <a:sym typeface="Inter"/>
              </a:rPr>
              <a:t> Design</a:t>
            </a:r>
            <a:endParaRPr b="0" sz="1800">
              <a:latin typeface="Inter"/>
              <a:ea typeface="Inter"/>
              <a:cs typeface="Inter"/>
              <a:sym typeface="Inter"/>
            </a:endParaRPr>
          </a:p>
          <a:p>
            <a:pPr indent="0" lvl="0" marL="0" rtl="0" algn="l">
              <a:spcBef>
                <a:spcPts val="0"/>
              </a:spcBef>
              <a:spcAft>
                <a:spcPts val="0"/>
              </a:spcAft>
              <a:buNone/>
            </a:pPr>
            <a:r>
              <a:rPr lang="en">
                <a:latin typeface="Inter"/>
                <a:ea typeface="Inter"/>
                <a:cs typeface="Inter"/>
                <a:sym typeface="Inter"/>
              </a:rPr>
              <a:t>How to practice DDD?</a:t>
            </a:r>
            <a:endParaRPr b="0" sz="2400">
              <a:latin typeface="Inter"/>
              <a:ea typeface="Inter"/>
              <a:cs typeface="Inter"/>
              <a:sym typeface="Inter"/>
            </a:endParaRPr>
          </a:p>
        </p:txBody>
      </p:sp>
      <p:sp>
        <p:nvSpPr>
          <p:cNvPr id="826" name="Google Shape;826;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sz="700"/>
          </a:p>
        </p:txBody>
      </p:sp>
      <p:pic>
        <p:nvPicPr>
          <p:cNvPr id="827" name="Google Shape;827;p49"/>
          <p:cNvPicPr preferRelativeResize="0"/>
          <p:nvPr/>
        </p:nvPicPr>
        <p:blipFill rotWithShape="1">
          <a:blip r:embed="rId3">
            <a:alphaModFix/>
          </a:blip>
          <a:srcRect b="26552" l="0" r="0" t="26552"/>
          <a:stretch/>
        </p:blipFill>
        <p:spPr>
          <a:xfrm>
            <a:off x="-800" y="0"/>
            <a:ext cx="9144003" cy="2573249"/>
          </a:xfrm>
          <a:prstGeom prst="rect">
            <a:avLst/>
          </a:prstGeom>
          <a:noFill/>
          <a:ln>
            <a:noFill/>
          </a:ln>
        </p:spPr>
      </p:pic>
      <p:sp>
        <p:nvSpPr>
          <p:cNvPr id="828" name="Google Shape;828;p49"/>
          <p:cNvSpPr/>
          <p:nvPr/>
        </p:nvSpPr>
        <p:spPr>
          <a:xfrm>
            <a:off x="258318" y="228516"/>
            <a:ext cx="1212900" cy="720900"/>
          </a:xfrm>
          <a:prstGeom prst="rect">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accent1"/>
                </a:solidFill>
                <a:latin typeface="Inter"/>
                <a:ea typeface="Inter"/>
                <a:cs typeface="Inter"/>
                <a:sym typeface="Inter"/>
              </a:rPr>
              <a:t>Strategic</a:t>
            </a:r>
            <a:endParaRPr>
              <a:solidFill>
                <a:schemeClr val="accent1"/>
              </a:solidFill>
              <a:latin typeface="Inter"/>
              <a:ea typeface="Inter"/>
              <a:cs typeface="Inter"/>
              <a:sym typeface="Inter"/>
            </a:endParaRPr>
          </a:p>
          <a:p>
            <a:pPr indent="0" lvl="0" marL="0" rtl="0" algn="ctr">
              <a:spcBef>
                <a:spcPts val="0"/>
              </a:spcBef>
              <a:spcAft>
                <a:spcPts val="0"/>
              </a:spcAft>
              <a:buNone/>
            </a:pPr>
            <a:r>
              <a:rPr lang="en">
                <a:solidFill>
                  <a:schemeClr val="accent1"/>
                </a:solidFill>
                <a:latin typeface="Inter"/>
                <a:ea typeface="Inter"/>
                <a:cs typeface="Inter"/>
                <a:sym typeface="Inter"/>
              </a:rPr>
              <a:t>DDD</a:t>
            </a:r>
            <a:endParaRPr>
              <a:solidFill>
                <a:schemeClr val="accent1"/>
              </a:solidFill>
              <a:latin typeface="Inter"/>
              <a:ea typeface="Inter"/>
              <a:cs typeface="Inter"/>
              <a:sym typeface="Inter"/>
            </a:endParaRPr>
          </a:p>
          <a:p>
            <a:pPr indent="0" lvl="0" marL="0" rtl="0" algn="ctr">
              <a:spcBef>
                <a:spcPts val="0"/>
              </a:spcBef>
              <a:spcAft>
                <a:spcPts val="0"/>
              </a:spcAft>
              <a:buNone/>
            </a:pPr>
            <a:r>
              <a:rPr b="1" lang="en">
                <a:solidFill>
                  <a:schemeClr val="accent1"/>
                </a:solidFill>
                <a:latin typeface="Inter"/>
                <a:ea typeface="Inter"/>
                <a:cs typeface="Inter"/>
                <a:sym typeface="Inter"/>
              </a:rPr>
              <a:t>HOW</a:t>
            </a:r>
            <a:endParaRPr b="1">
              <a:solidFill>
                <a:schemeClr val="accent1"/>
              </a:solidFill>
              <a:latin typeface="Inter"/>
              <a:ea typeface="Inter"/>
              <a:cs typeface="Inter"/>
              <a:sym typeface="Inte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34" name="Google Shape;834;p50"/>
          <p:cNvSpPr txBox="1"/>
          <p:nvPr>
            <p:ph type="title"/>
          </p:nvPr>
        </p:nvSpPr>
        <p:spPr>
          <a:xfrm>
            <a:off x="369000" y="365700"/>
            <a:ext cx="8103600" cy="96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Let’s discover the domain visually, collaboratively, and iteratively</a:t>
            </a:r>
            <a:endParaRPr/>
          </a:p>
        </p:txBody>
      </p:sp>
      <p:sp>
        <p:nvSpPr>
          <p:cNvPr id="835" name="Google Shape;835;p50"/>
          <p:cNvSpPr/>
          <p:nvPr/>
        </p:nvSpPr>
        <p:spPr>
          <a:xfrm>
            <a:off x="520125" y="1882975"/>
            <a:ext cx="2512200" cy="22290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900">
                <a:solidFill>
                  <a:schemeClr val="lt1"/>
                </a:solidFill>
                <a:latin typeface="Inter"/>
                <a:ea typeface="Inter"/>
                <a:cs typeface="Inter"/>
                <a:sym typeface="Inter"/>
              </a:rPr>
              <a:t>Spreading domain knowledge</a:t>
            </a:r>
            <a:endParaRPr sz="1900">
              <a:solidFill>
                <a:schemeClr val="lt1"/>
              </a:solidFill>
              <a:latin typeface="Inter"/>
              <a:ea typeface="Inter"/>
              <a:cs typeface="Inter"/>
              <a:sym typeface="Inter"/>
            </a:endParaRPr>
          </a:p>
        </p:txBody>
      </p:sp>
      <p:sp>
        <p:nvSpPr>
          <p:cNvPr id="836" name="Google Shape;836;p50"/>
          <p:cNvSpPr/>
          <p:nvPr/>
        </p:nvSpPr>
        <p:spPr>
          <a:xfrm>
            <a:off x="3315853" y="1882975"/>
            <a:ext cx="2512200" cy="2229000"/>
          </a:xfrm>
          <a:prstGeom prst="rect">
            <a:avLst/>
          </a:prstGeom>
          <a:solidFill>
            <a:schemeClr val="accent4"/>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900">
                <a:solidFill>
                  <a:schemeClr val="lt1"/>
                </a:solidFill>
                <a:latin typeface="Inter"/>
                <a:ea typeface="Inter"/>
                <a:cs typeface="Inter"/>
                <a:sym typeface="Inter"/>
              </a:rPr>
              <a:t>Creating a shared understanding</a:t>
            </a:r>
            <a:endParaRPr sz="1900">
              <a:solidFill>
                <a:schemeClr val="lt1"/>
              </a:solidFill>
              <a:latin typeface="Inter"/>
              <a:ea typeface="Inter"/>
              <a:cs typeface="Inter"/>
              <a:sym typeface="Inter"/>
            </a:endParaRPr>
          </a:p>
        </p:txBody>
      </p:sp>
      <p:sp>
        <p:nvSpPr>
          <p:cNvPr id="837" name="Google Shape;837;p50"/>
          <p:cNvSpPr/>
          <p:nvPr/>
        </p:nvSpPr>
        <p:spPr>
          <a:xfrm>
            <a:off x="6111580" y="1882975"/>
            <a:ext cx="2512200" cy="2229000"/>
          </a:xfrm>
          <a:prstGeom prst="rect">
            <a:avLst/>
          </a:prstGeom>
          <a:solidFill>
            <a:schemeClr val="accent6"/>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900">
                <a:solidFill>
                  <a:schemeClr val="lt1"/>
                </a:solidFill>
                <a:latin typeface="Inter"/>
                <a:ea typeface="Inter"/>
                <a:cs typeface="Inter"/>
                <a:sym typeface="Inter"/>
              </a:rPr>
              <a:t>Providing a framework of distributing knowledge</a:t>
            </a:r>
            <a:endParaRPr sz="1900">
              <a:solidFill>
                <a:schemeClr val="lt1"/>
              </a:solidFill>
              <a:latin typeface="Inter"/>
              <a:ea typeface="Inter"/>
              <a:cs typeface="Inter"/>
              <a:sym typeface="Inte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43" name="Google Shape;843;p51"/>
          <p:cNvSpPr txBox="1"/>
          <p:nvPr>
            <p:ph type="title"/>
          </p:nvPr>
        </p:nvSpPr>
        <p:spPr>
          <a:xfrm>
            <a:off x="369000" y="365700"/>
            <a:ext cx="8103600" cy="52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From Agile to DDD</a:t>
            </a:r>
            <a:endParaRPr/>
          </a:p>
        </p:txBody>
      </p:sp>
      <p:sp>
        <p:nvSpPr>
          <p:cNvPr id="844" name="Google Shape;844;p51"/>
          <p:cNvSpPr/>
          <p:nvPr/>
        </p:nvSpPr>
        <p:spPr>
          <a:xfrm rot="5400000">
            <a:off x="-901428" y="2488575"/>
            <a:ext cx="3147000" cy="302100"/>
          </a:xfrm>
          <a:prstGeom prst="lef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1"/>
          <p:cNvSpPr/>
          <p:nvPr/>
        </p:nvSpPr>
        <p:spPr>
          <a:xfrm>
            <a:off x="1523159" y="3880125"/>
            <a:ext cx="6568500" cy="333000"/>
          </a:xfrm>
          <a:prstGeom prst="lef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1"/>
          <p:cNvSpPr txBox="1"/>
          <p:nvPr/>
        </p:nvSpPr>
        <p:spPr>
          <a:xfrm>
            <a:off x="1484868" y="4225200"/>
            <a:ext cx="1970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Inter"/>
                <a:ea typeface="Inter"/>
                <a:cs typeface="Inter"/>
                <a:sym typeface="Inter"/>
              </a:rPr>
              <a:t>Focusing on Problem Domain</a:t>
            </a:r>
            <a:endParaRPr b="1" sz="1100">
              <a:latin typeface="Inter"/>
              <a:ea typeface="Inter"/>
              <a:cs typeface="Inter"/>
              <a:sym typeface="Inter"/>
            </a:endParaRPr>
          </a:p>
        </p:txBody>
      </p:sp>
      <p:sp>
        <p:nvSpPr>
          <p:cNvPr id="847" name="Google Shape;847;p51"/>
          <p:cNvSpPr txBox="1"/>
          <p:nvPr/>
        </p:nvSpPr>
        <p:spPr>
          <a:xfrm rot="-5400000">
            <a:off x="-393400" y="3310125"/>
            <a:ext cx="1452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Inter"/>
                <a:ea typeface="Inter"/>
                <a:cs typeface="Inter"/>
                <a:sym typeface="Inter"/>
              </a:rPr>
              <a:t>Tactical</a:t>
            </a:r>
            <a:endParaRPr b="1" sz="1100">
              <a:latin typeface="Inter"/>
              <a:ea typeface="Inter"/>
              <a:cs typeface="Inter"/>
              <a:sym typeface="Inter"/>
            </a:endParaRPr>
          </a:p>
        </p:txBody>
      </p:sp>
      <p:sp>
        <p:nvSpPr>
          <p:cNvPr id="848" name="Google Shape;848;p51"/>
          <p:cNvSpPr txBox="1"/>
          <p:nvPr/>
        </p:nvSpPr>
        <p:spPr>
          <a:xfrm rot="-5400000">
            <a:off x="-393400" y="1633725"/>
            <a:ext cx="14520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100">
                <a:latin typeface="Inter"/>
                <a:ea typeface="Inter"/>
                <a:cs typeface="Inter"/>
                <a:sym typeface="Inter"/>
              </a:rPr>
              <a:t>Strategic </a:t>
            </a:r>
            <a:endParaRPr b="1" sz="1100">
              <a:latin typeface="Inter"/>
              <a:ea typeface="Inter"/>
              <a:cs typeface="Inter"/>
              <a:sym typeface="Inter"/>
            </a:endParaRPr>
          </a:p>
        </p:txBody>
      </p:sp>
      <p:sp>
        <p:nvSpPr>
          <p:cNvPr id="849" name="Google Shape;849;p51"/>
          <p:cNvSpPr txBox="1"/>
          <p:nvPr/>
        </p:nvSpPr>
        <p:spPr>
          <a:xfrm>
            <a:off x="5935219" y="4225200"/>
            <a:ext cx="2156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Inter"/>
                <a:ea typeface="Inter"/>
                <a:cs typeface="Inter"/>
                <a:sym typeface="Inter"/>
              </a:rPr>
              <a:t>Focusing on Solution Domain</a:t>
            </a:r>
            <a:endParaRPr b="1" sz="1100">
              <a:latin typeface="Inter"/>
              <a:ea typeface="Inter"/>
              <a:cs typeface="Inter"/>
              <a:sym typeface="Inter"/>
            </a:endParaRPr>
          </a:p>
        </p:txBody>
      </p:sp>
      <p:grpSp>
        <p:nvGrpSpPr>
          <p:cNvPr id="850" name="Google Shape;850;p51"/>
          <p:cNvGrpSpPr/>
          <p:nvPr/>
        </p:nvGrpSpPr>
        <p:grpSpPr>
          <a:xfrm>
            <a:off x="785425" y="1502850"/>
            <a:ext cx="7913400" cy="1886450"/>
            <a:chOff x="785425" y="1502850"/>
            <a:chExt cx="7913400" cy="1886450"/>
          </a:xfrm>
        </p:grpSpPr>
        <p:grpSp>
          <p:nvGrpSpPr>
            <p:cNvPr id="851" name="Google Shape;851;p51"/>
            <p:cNvGrpSpPr/>
            <p:nvPr/>
          </p:nvGrpSpPr>
          <p:grpSpPr>
            <a:xfrm>
              <a:off x="1546525" y="1654850"/>
              <a:ext cx="6392750" cy="1734450"/>
              <a:chOff x="1546525" y="1654850"/>
              <a:chExt cx="6392750" cy="1734450"/>
            </a:xfrm>
          </p:grpSpPr>
          <p:sp>
            <p:nvSpPr>
              <p:cNvPr id="852" name="Google Shape;852;p51"/>
              <p:cNvSpPr/>
              <p:nvPr/>
            </p:nvSpPr>
            <p:spPr>
              <a:xfrm>
                <a:off x="1546525" y="1654850"/>
                <a:ext cx="6392750" cy="1734450"/>
              </a:xfrm>
              <a:custGeom>
                <a:rect b="b" l="l" r="r" t="t"/>
                <a:pathLst>
                  <a:path extrusionOk="0" h="69378" w="255710">
                    <a:moveTo>
                      <a:pt x="0" y="0"/>
                    </a:moveTo>
                    <a:lnTo>
                      <a:pt x="0" y="55744"/>
                    </a:lnTo>
                    <a:lnTo>
                      <a:pt x="255349" y="69378"/>
                    </a:lnTo>
                    <a:lnTo>
                      <a:pt x="255710" y="17622"/>
                    </a:lnTo>
                    <a:close/>
                  </a:path>
                </a:pathLst>
              </a:custGeom>
              <a:solidFill>
                <a:srgbClr val="634F7D">
                  <a:alpha val="49020"/>
                </a:srgbClr>
              </a:solidFill>
              <a:ln>
                <a:noFill/>
              </a:ln>
            </p:spPr>
          </p:sp>
          <p:sp>
            <p:nvSpPr>
              <p:cNvPr id="853" name="Google Shape;853;p51"/>
              <p:cNvSpPr/>
              <p:nvPr/>
            </p:nvSpPr>
            <p:spPr>
              <a:xfrm>
                <a:off x="1622724" y="2133011"/>
                <a:ext cx="534000" cy="107400"/>
              </a:xfrm>
              <a:prstGeom prst="roundRect">
                <a:avLst>
                  <a:gd fmla="val 16667" name="adj"/>
                </a:avLst>
              </a:prstGeom>
              <a:solidFill>
                <a:schemeClr val="accent6"/>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700">
                    <a:solidFill>
                      <a:schemeClr val="lt1"/>
                    </a:solidFill>
                    <a:latin typeface="Inter"/>
                    <a:ea typeface="Inter"/>
                    <a:cs typeface="Inter"/>
                    <a:sym typeface="Inter"/>
                  </a:rPr>
                  <a:t>Lean</a:t>
                </a:r>
                <a:endParaRPr b="1" sz="700">
                  <a:solidFill>
                    <a:schemeClr val="lt1"/>
                  </a:solidFill>
                  <a:latin typeface="Inter"/>
                  <a:ea typeface="Inter"/>
                  <a:cs typeface="Inter"/>
                  <a:sym typeface="Inter"/>
                </a:endParaRPr>
              </a:p>
            </p:txBody>
          </p:sp>
        </p:grpSp>
        <p:sp>
          <p:nvSpPr>
            <p:cNvPr id="854" name="Google Shape;854;p51"/>
            <p:cNvSpPr txBox="1"/>
            <p:nvPr/>
          </p:nvSpPr>
          <p:spPr>
            <a:xfrm>
              <a:off x="8024425" y="1960050"/>
              <a:ext cx="67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Inter"/>
                  <a:ea typeface="Inter"/>
                  <a:cs typeface="Inter"/>
                  <a:sym typeface="Inter"/>
                </a:rPr>
                <a:t>MVP</a:t>
              </a:r>
              <a:endParaRPr sz="800">
                <a:latin typeface="Inter"/>
                <a:ea typeface="Inter"/>
                <a:cs typeface="Inter"/>
                <a:sym typeface="Inter"/>
              </a:endParaRPr>
            </a:p>
          </p:txBody>
        </p:sp>
        <p:sp>
          <p:nvSpPr>
            <p:cNvPr id="855" name="Google Shape;855;p51"/>
            <p:cNvSpPr txBox="1"/>
            <p:nvPr/>
          </p:nvSpPr>
          <p:spPr>
            <a:xfrm>
              <a:off x="8024425" y="2264850"/>
              <a:ext cx="67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Inter"/>
                  <a:ea typeface="Inter"/>
                  <a:cs typeface="Inter"/>
                  <a:sym typeface="Inter"/>
                </a:rPr>
                <a:t>Prototype</a:t>
              </a:r>
              <a:endParaRPr sz="800">
                <a:latin typeface="Inter"/>
                <a:ea typeface="Inter"/>
                <a:cs typeface="Inter"/>
                <a:sym typeface="Inter"/>
              </a:endParaRPr>
            </a:p>
          </p:txBody>
        </p:sp>
        <p:sp>
          <p:nvSpPr>
            <p:cNvPr id="856" name="Google Shape;856;p51"/>
            <p:cNvSpPr txBox="1"/>
            <p:nvPr/>
          </p:nvSpPr>
          <p:spPr>
            <a:xfrm>
              <a:off x="785425" y="1960050"/>
              <a:ext cx="674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Inter"/>
                  <a:ea typeface="Inter"/>
                  <a:cs typeface="Inter"/>
                  <a:sym typeface="Inter"/>
                </a:rPr>
                <a:t>Service Design</a:t>
              </a:r>
              <a:endParaRPr sz="800">
                <a:latin typeface="Inter"/>
                <a:ea typeface="Inter"/>
                <a:cs typeface="Inter"/>
                <a:sym typeface="Inter"/>
              </a:endParaRPr>
            </a:p>
          </p:txBody>
        </p:sp>
        <p:sp>
          <p:nvSpPr>
            <p:cNvPr id="857" name="Google Shape;857;p51"/>
            <p:cNvSpPr txBox="1"/>
            <p:nvPr/>
          </p:nvSpPr>
          <p:spPr>
            <a:xfrm>
              <a:off x="785425" y="1502850"/>
              <a:ext cx="674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Inter"/>
                  <a:ea typeface="Inter"/>
                  <a:cs typeface="Inter"/>
                  <a:sym typeface="Inter"/>
                </a:rPr>
                <a:t>Product Strategy</a:t>
              </a:r>
              <a:endParaRPr sz="800">
                <a:latin typeface="Inter"/>
                <a:ea typeface="Inter"/>
                <a:cs typeface="Inter"/>
                <a:sym typeface="Inter"/>
              </a:endParaRPr>
            </a:p>
          </p:txBody>
        </p:sp>
      </p:grpSp>
      <p:grpSp>
        <p:nvGrpSpPr>
          <p:cNvPr id="858" name="Google Shape;858;p51"/>
          <p:cNvGrpSpPr/>
          <p:nvPr/>
        </p:nvGrpSpPr>
        <p:grpSpPr>
          <a:xfrm>
            <a:off x="785425" y="969450"/>
            <a:ext cx="7913400" cy="2107500"/>
            <a:chOff x="785425" y="969450"/>
            <a:chExt cx="7913400" cy="2107500"/>
          </a:xfrm>
        </p:grpSpPr>
        <p:grpSp>
          <p:nvGrpSpPr>
            <p:cNvPr id="859" name="Google Shape;859;p51"/>
            <p:cNvGrpSpPr/>
            <p:nvPr/>
          </p:nvGrpSpPr>
          <p:grpSpPr>
            <a:xfrm>
              <a:off x="1546525" y="1084735"/>
              <a:ext cx="6401650" cy="1846015"/>
              <a:chOff x="1546525" y="1084735"/>
              <a:chExt cx="6401650" cy="1846015"/>
            </a:xfrm>
          </p:grpSpPr>
          <p:sp>
            <p:nvSpPr>
              <p:cNvPr id="860" name="Google Shape;860;p51"/>
              <p:cNvSpPr/>
              <p:nvPr/>
            </p:nvSpPr>
            <p:spPr>
              <a:xfrm>
                <a:off x="1546525" y="1241225"/>
                <a:ext cx="6401650" cy="1689525"/>
              </a:xfrm>
              <a:custGeom>
                <a:rect b="b" l="l" r="r" t="t"/>
                <a:pathLst>
                  <a:path extrusionOk="0" h="67581" w="256066">
                    <a:moveTo>
                      <a:pt x="0" y="28413"/>
                    </a:moveTo>
                    <a:lnTo>
                      <a:pt x="360" y="0"/>
                    </a:lnTo>
                    <a:lnTo>
                      <a:pt x="256066" y="0"/>
                    </a:lnTo>
                    <a:lnTo>
                      <a:pt x="255708" y="67581"/>
                    </a:lnTo>
                    <a:close/>
                  </a:path>
                </a:pathLst>
              </a:custGeom>
              <a:solidFill>
                <a:srgbClr val="47A1AD">
                  <a:alpha val="40450"/>
                </a:srgbClr>
              </a:solidFill>
              <a:ln>
                <a:noFill/>
              </a:ln>
            </p:spPr>
          </p:sp>
          <p:sp>
            <p:nvSpPr>
              <p:cNvPr id="861" name="Google Shape;861;p51"/>
              <p:cNvSpPr/>
              <p:nvPr/>
            </p:nvSpPr>
            <p:spPr>
              <a:xfrm>
                <a:off x="1622724" y="1084735"/>
                <a:ext cx="534000" cy="107400"/>
              </a:xfrm>
              <a:prstGeom prst="roundRect">
                <a:avLst>
                  <a:gd fmla="val 16667" name="adj"/>
                </a:avLst>
              </a:prstGeom>
              <a:solidFill>
                <a:schemeClr val="accent5"/>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700">
                    <a:solidFill>
                      <a:schemeClr val="lt1"/>
                    </a:solidFill>
                    <a:latin typeface="Inter"/>
                    <a:ea typeface="Inter"/>
                    <a:cs typeface="Inter"/>
                    <a:sym typeface="Inter"/>
                  </a:rPr>
                  <a:t>DDD</a:t>
                </a:r>
                <a:endParaRPr b="1" sz="700">
                  <a:solidFill>
                    <a:schemeClr val="lt1"/>
                  </a:solidFill>
                  <a:latin typeface="Inter"/>
                  <a:ea typeface="Inter"/>
                  <a:cs typeface="Inter"/>
                  <a:sym typeface="Inter"/>
                </a:endParaRPr>
              </a:p>
            </p:txBody>
          </p:sp>
        </p:grpSp>
        <p:sp>
          <p:nvSpPr>
            <p:cNvPr id="862" name="Google Shape;862;p51"/>
            <p:cNvSpPr txBox="1"/>
            <p:nvPr/>
          </p:nvSpPr>
          <p:spPr>
            <a:xfrm>
              <a:off x="8024425" y="2645850"/>
              <a:ext cx="674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Inter"/>
                  <a:ea typeface="Inter"/>
                  <a:cs typeface="Inter"/>
                  <a:sym typeface="Inter"/>
                </a:rPr>
                <a:t>Service Code</a:t>
              </a:r>
              <a:endParaRPr sz="800">
                <a:latin typeface="Inter"/>
                <a:ea typeface="Inter"/>
                <a:cs typeface="Inter"/>
                <a:sym typeface="Inter"/>
              </a:endParaRPr>
            </a:p>
          </p:txBody>
        </p:sp>
        <p:sp>
          <p:nvSpPr>
            <p:cNvPr id="863" name="Google Shape;863;p51"/>
            <p:cNvSpPr txBox="1"/>
            <p:nvPr/>
          </p:nvSpPr>
          <p:spPr>
            <a:xfrm>
              <a:off x="8024425" y="1502850"/>
              <a:ext cx="674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Inter"/>
                  <a:ea typeface="Inter"/>
                  <a:cs typeface="Inter"/>
                  <a:sym typeface="Inter"/>
                </a:rPr>
                <a:t>Domain Services</a:t>
              </a:r>
              <a:endParaRPr sz="800">
                <a:latin typeface="Inter"/>
                <a:ea typeface="Inter"/>
                <a:cs typeface="Inter"/>
                <a:sym typeface="Inter"/>
              </a:endParaRPr>
            </a:p>
          </p:txBody>
        </p:sp>
        <p:sp>
          <p:nvSpPr>
            <p:cNvPr id="864" name="Google Shape;864;p51"/>
            <p:cNvSpPr txBox="1"/>
            <p:nvPr/>
          </p:nvSpPr>
          <p:spPr>
            <a:xfrm>
              <a:off x="8024425" y="969450"/>
              <a:ext cx="674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Inter"/>
                  <a:ea typeface="Inter"/>
                  <a:cs typeface="Inter"/>
                  <a:sym typeface="Inter"/>
                </a:rPr>
                <a:t>Platform Strategy</a:t>
              </a:r>
              <a:endParaRPr sz="800">
                <a:latin typeface="Inter"/>
                <a:ea typeface="Inter"/>
                <a:cs typeface="Inter"/>
                <a:sym typeface="Inter"/>
              </a:endParaRPr>
            </a:p>
          </p:txBody>
        </p:sp>
        <p:sp>
          <p:nvSpPr>
            <p:cNvPr id="865" name="Google Shape;865;p51"/>
            <p:cNvSpPr txBox="1"/>
            <p:nvPr/>
          </p:nvSpPr>
          <p:spPr>
            <a:xfrm>
              <a:off x="785425" y="969450"/>
              <a:ext cx="837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Inter"/>
                  <a:ea typeface="Inter"/>
                  <a:cs typeface="Inter"/>
                  <a:sym typeface="Inter"/>
                </a:rPr>
                <a:t>Business Architecture</a:t>
              </a:r>
              <a:endParaRPr sz="800">
                <a:latin typeface="Inter"/>
                <a:ea typeface="Inter"/>
                <a:cs typeface="Inter"/>
                <a:sym typeface="Inter"/>
              </a:endParaRPr>
            </a:p>
          </p:txBody>
        </p:sp>
      </p:grpSp>
      <p:grpSp>
        <p:nvGrpSpPr>
          <p:cNvPr id="866" name="Google Shape;866;p51"/>
          <p:cNvGrpSpPr/>
          <p:nvPr/>
        </p:nvGrpSpPr>
        <p:grpSpPr>
          <a:xfrm>
            <a:off x="785425" y="2311175"/>
            <a:ext cx="7980625" cy="1603975"/>
            <a:chOff x="785425" y="2311175"/>
            <a:chExt cx="7980625" cy="1603975"/>
          </a:xfrm>
        </p:grpSpPr>
        <p:grpSp>
          <p:nvGrpSpPr>
            <p:cNvPr id="867" name="Google Shape;867;p51"/>
            <p:cNvGrpSpPr/>
            <p:nvPr/>
          </p:nvGrpSpPr>
          <p:grpSpPr>
            <a:xfrm>
              <a:off x="1546525" y="2311175"/>
              <a:ext cx="6392700" cy="1429675"/>
              <a:chOff x="1546525" y="2311175"/>
              <a:chExt cx="6392700" cy="1429675"/>
            </a:xfrm>
          </p:grpSpPr>
          <p:sp>
            <p:nvSpPr>
              <p:cNvPr id="868" name="Google Shape;868;p51"/>
              <p:cNvSpPr/>
              <p:nvPr/>
            </p:nvSpPr>
            <p:spPr>
              <a:xfrm>
                <a:off x="1546525" y="2311175"/>
                <a:ext cx="6392700" cy="1429675"/>
              </a:xfrm>
              <a:custGeom>
                <a:rect b="b" l="l" r="r" t="t"/>
                <a:pathLst>
                  <a:path extrusionOk="0" h="57187" w="255708">
                    <a:moveTo>
                      <a:pt x="0" y="0"/>
                    </a:moveTo>
                    <a:lnTo>
                      <a:pt x="0" y="55026"/>
                    </a:lnTo>
                    <a:lnTo>
                      <a:pt x="255708" y="57187"/>
                    </a:lnTo>
                    <a:lnTo>
                      <a:pt x="255708" y="32696"/>
                    </a:lnTo>
                    <a:close/>
                  </a:path>
                </a:pathLst>
              </a:custGeom>
              <a:solidFill>
                <a:srgbClr val="F2617A">
                  <a:alpha val="49020"/>
                </a:srgbClr>
              </a:solidFill>
              <a:ln>
                <a:noFill/>
              </a:ln>
            </p:spPr>
          </p:sp>
          <p:sp>
            <p:nvSpPr>
              <p:cNvPr id="869" name="Google Shape;869;p51"/>
              <p:cNvSpPr/>
              <p:nvPr/>
            </p:nvSpPr>
            <p:spPr>
              <a:xfrm>
                <a:off x="1622724" y="3484507"/>
                <a:ext cx="534000" cy="1074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700">
                    <a:solidFill>
                      <a:schemeClr val="lt1"/>
                    </a:solidFill>
                    <a:latin typeface="Inter"/>
                    <a:ea typeface="Inter"/>
                    <a:cs typeface="Inter"/>
                    <a:sym typeface="Inter"/>
                  </a:rPr>
                  <a:t>Agile</a:t>
                </a:r>
                <a:endParaRPr b="1" sz="700">
                  <a:solidFill>
                    <a:schemeClr val="lt1"/>
                  </a:solidFill>
                  <a:latin typeface="Inter"/>
                  <a:ea typeface="Inter"/>
                  <a:cs typeface="Inter"/>
                  <a:sym typeface="Inter"/>
                </a:endParaRPr>
              </a:p>
            </p:txBody>
          </p:sp>
        </p:grpSp>
        <p:sp>
          <p:nvSpPr>
            <p:cNvPr id="870" name="Google Shape;870;p51"/>
            <p:cNvSpPr txBox="1"/>
            <p:nvPr/>
          </p:nvSpPr>
          <p:spPr>
            <a:xfrm>
              <a:off x="8024425" y="3484050"/>
              <a:ext cx="674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Inter"/>
                  <a:ea typeface="Inter"/>
                  <a:cs typeface="Inter"/>
                  <a:sym typeface="Inter"/>
                </a:rPr>
                <a:t>Function Code</a:t>
              </a:r>
              <a:endParaRPr sz="800">
                <a:latin typeface="Inter"/>
                <a:ea typeface="Inter"/>
                <a:cs typeface="Inter"/>
                <a:sym typeface="Inter"/>
              </a:endParaRPr>
            </a:p>
          </p:txBody>
        </p:sp>
        <p:sp>
          <p:nvSpPr>
            <p:cNvPr id="871" name="Google Shape;871;p51"/>
            <p:cNvSpPr txBox="1"/>
            <p:nvPr/>
          </p:nvSpPr>
          <p:spPr>
            <a:xfrm>
              <a:off x="8091650" y="3153138"/>
              <a:ext cx="67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Inter"/>
                  <a:ea typeface="Inter"/>
                  <a:cs typeface="Inter"/>
                  <a:sym typeface="Inter"/>
                </a:rPr>
                <a:t>AC</a:t>
              </a:r>
              <a:endParaRPr sz="800">
                <a:latin typeface="Inter"/>
                <a:ea typeface="Inter"/>
                <a:cs typeface="Inter"/>
                <a:sym typeface="Inter"/>
              </a:endParaRPr>
            </a:p>
          </p:txBody>
        </p:sp>
        <p:sp>
          <p:nvSpPr>
            <p:cNvPr id="872" name="Google Shape;872;p51"/>
            <p:cNvSpPr txBox="1"/>
            <p:nvPr/>
          </p:nvSpPr>
          <p:spPr>
            <a:xfrm>
              <a:off x="785425" y="3407850"/>
              <a:ext cx="674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Inter"/>
                  <a:ea typeface="Inter"/>
                  <a:cs typeface="Inter"/>
                  <a:sym typeface="Inter"/>
                </a:rPr>
                <a:t>User Story</a:t>
              </a:r>
              <a:endParaRPr sz="800">
                <a:latin typeface="Inter"/>
                <a:ea typeface="Inter"/>
                <a:cs typeface="Inter"/>
                <a:sym typeface="Inter"/>
              </a:endParaRPr>
            </a:p>
          </p:txBody>
        </p:sp>
        <p:sp>
          <p:nvSpPr>
            <p:cNvPr id="873" name="Google Shape;873;p51"/>
            <p:cNvSpPr txBox="1"/>
            <p:nvPr/>
          </p:nvSpPr>
          <p:spPr>
            <a:xfrm>
              <a:off x="785425" y="2417250"/>
              <a:ext cx="674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Inter"/>
                  <a:ea typeface="Inter"/>
                  <a:cs typeface="Inter"/>
                  <a:sym typeface="Inter"/>
                </a:rPr>
                <a:t>Customer Journey</a:t>
              </a:r>
              <a:endParaRPr sz="800">
                <a:latin typeface="Inter"/>
                <a:ea typeface="Inter"/>
                <a:cs typeface="Inter"/>
                <a:sym typeface="Inter"/>
              </a:endParaRPr>
            </a:p>
          </p:txBody>
        </p:sp>
        <p:sp>
          <p:nvSpPr>
            <p:cNvPr id="874" name="Google Shape;874;p51"/>
            <p:cNvSpPr txBox="1"/>
            <p:nvPr/>
          </p:nvSpPr>
          <p:spPr>
            <a:xfrm>
              <a:off x="785425" y="2874450"/>
              <a:ext cx="54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Inter"/>
                  <a:ea typeface="Inter"/>
                  <a:cs typeface="Inter"/>
                  <a:sym typeface="Inter"/>
                </a:rPr>
                <a:t>Epic Story</a:t>
              </a:r>
              <a:endParaRPr sz="800">
                <a:latin typeface="Inter"/>
                <a:ea typeface="Inter"/>
                <a:cs typeface="Inter"/>
                <a:sym typeface="Inter"/>
              </a:endParaRPr>
            </a:p>
          </p:txBody>
        </p:sp>
      </p:grpSp>
      <p:grpSp>
        <p:nvGrpSpPr>
          <p:cNvPr id="875" name="Google Shape;875;p51"/>
          <p:cNvGrpSpPr/>
          <p:nvPr/>
        </p:nvGrpSpPr>
        <p:grpSpPr>
          <a:xfrm>
            <a:off x="4404925" y="1248150"/>
            <a:ext cx="1079700" cy="2441400"/>
            <a:chOff x="4404925" y="1248150"/>
            <a:chExt cx="1079700" cy="2441400"/>
          </a:xfrm>
        </p:grpSpPr>
        <p:sp>
          <p:nvSpPr>
            <p:cNvPr id="876" name="Google Shape;876;p51"/>
            <p:cNvSpPr txBox="1"/>
            <p:nvPr/>
          </p:nvSpPr>
          <p:spPr>
            <a:xfrm>
              <a:off x="4404925" y="3381750"/>
              <a:ext cx="67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Inter"/>
                  <a:ea typeface="Inter"/>
                  <a:cs typeface="Inter"/>
                  <a:sym typeface="Inter"/>
                </a:rPr>
                <a:t>Sprint</a:t>
              </a:r>
              <a:endParaRPr sz="800">
                <a:latin typeface="Inter"/>
                <a:ea typeface="Inter"/>
                <a:cs typeface="Inter"/>
                <a:sym typeface="Inter"/>
              </a:endParaRPr>
            </a:p>
          </p:txBody>
        </p:sp>
        <p:sp>
          <p:nvSpPr>
            <p:cNvPr id="877" name="Google Shape;877;p51"/>
            <p:cNvSpPr txBox="1"/>
            <p:nvPr/>
          </p:nvSpPr>
          <p:spPr>
            <a:xfrm>
              <a:off x="4404925" y="2577630"/>
              <a:ext cx="67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Inter"/>
                  <a:ea typeface="Inter"/>
                  <a:cs typeface="Inter"/>
                  <a:sym typeface="Inter"/>
                </a:rPr>
                <a:t>Kanban</a:t>
              </a:r>
              <a:endParaRPr sz="800">
                <a:latin typeface="Inter"/>
                <a:ea typeface="Inter"/>
                <a:cs typeface="Inter"/>
                <a:sym typeface="Inter"/>
              </a:endParaRPr>
            </a:p>
          </p:txBody>
        </p:sp>
        <p:sp>
          <p:nvSpPr>
            <p:cNvPr id="878" name="Google Shape;878;p51"/>
            <p:cNvSpPr txBox="1"/>
            <p:nvPr/>
          </p:nvSpPr>
          <p:spPr>
            <a:xfrm>
              <a:off x="4404925" y="2175570"/>
              <a:ext cx="1079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Inter"/>
                  <a:ea typeface="Inter"/>
                  <a:cs typeface="Inter"/>
                  <a:sym typeface="Inter"/>
                </a:rPr>
                <a:t>Design Thinking</a:t>
              </a:r>
              <a:endParaRPr sz="800">
                <a:latin typeface="Inter"/>
                <a:ea typeface="Inter"/>
                <a:cs typeface="Inter"/>
                <a:sym typeface="Inter"/>
              </a:endParaRPr>
            </a:p>
          </p:txBody>
        </p:sp>
        <p:sp>
          <p:nvSpPr>
            <p:cNvPr id="879" name="Google Shape;879;p51"/>
            <p:cNvSpPr txBox="1"/>
            <p:nvPr/>
          </p:nvSpPr>
          <p:spPr>
            <a:xfrm>
              <a:off x="4404925" y="2979690"/>
              <a:ext cx="67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Inter"/>
                  <a:ea typeface="Inter"/>
                  <a:cs typeface="Inter"/>
                  <a:sym typeface="Inter"/>
                </a:rPr>
                <a:t>UAT</a:t>
              </a:r>
              <a:endParaRPr sz="800">
                <a:latin typeface="Inter"/>
                <a:ea typeface="Inter"/>
                <a:cs typeface="Inter"/>
                <a:sym typeface="Inter"/>
              </a:endParaRPr>
            </a:p>
          </p:txBody>
        </p:sp>
        <p:sp>
          <p:nvSpPr>
            <p:cNvPr id="880" name="Google Shape;880;p51"/>
            <p:cNvSpPr txBox="1"/>
            <p:nvPr/>
          </p:nvSpPr>
          <p:spPr>
            <a:xfrm>
              <a:off x="4404925" y="1650210"/>
              <a:ext cx="9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Inter"/>
                  <a:ea typeface="Inter"/>
                  <a:cs typeface="Inter"/>
                  <a:sym typeface="Inter"/>
                </a:rPr>
                <a:t>Lean Startup Machine</a:t>
              </a:r>
              <a:endParaRPr sz="800">
                <a:latin typeface="Inter"/>
                <a:ea typeface="Inter"/>
                <a:cs typeface="Inter"/>
                <a:sym typeface="Inter"/>
              </a:endParaRPr>
            </a:p>
          </p:txBody>
        </p:sp>
        <p:sp>
          <p:nvSpPr>
            <p:cNvPr id="881" name="Google Shape;881;p51"/>
            <p:cNvSpPr txBox="1"/>
            <p:nvPr/>
          </p:nvSpPr>
          <p:spPr>
            <a:xfrm>
              <a:off x="4404925" y="1248150"/>
              <a:ext cx="936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Inter"/>
                  <a:ea typeface="Inter"/>
                  <a:cs typeface="Inter"/>
                  <a:sym typeface="Inter"/>
                </a:rPr>
                <a:t>EventStorming</a:t>
              </a:r>
              <a:endParaRPr sz="800">
                <a:latin typeface="Inter"/>
                <a:ea typeface="Inter"/>
                <a:cs typeface="Inter"/>
                <a:sym typeface="Inte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1000"/>
                                        <p:tgtEl>
                                          <p:spTgt spid="8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0"/>
                                        </p:tgtEl>
                                        <p:attrNameLst>
                                          <p:attrName>style.visibility</p:attrName>
                                        </p:attrNameLst>
                                      </p:cBhvr>
                                      <p:to>
                                        <p:strVal val="visible"/>
                                      </p:to>
                                    </p:set>
                                    <p:animEffect filter="fade" transition="in">
                                      <p:cBhvr>
                                        <p:cTn dur="1000"/>
                                        <p:tgtEl>
                                          <p:spTgt spid="8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8"/>
                                        </p:tgtEl>
                                        <p:attrNameLst>
                                          <p:attrName>style.visibility</p:attrName>
                                        </p:attrNameLst>
                                      </p:cBhvr>
                                      <p:to>
                                        <p:strVal val="visible"/>
                                      </p:to>
                                    </p:set>
                                    <p:animEffect filter="fade" transition="in">
                                      <p:cBhvr>
                                        <p:cTn dur="1000"/>
                                        <p:tgtEl>
                                          <p:spTgt spid="8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gtEl>
                                        <p:attrNameLst>
                                          <p:attrName>style.visibility</p:attrName>
                                        </p:attrNameLst>
                                      </p:cBhvr>
                                      <p:to>
                                        <p:strVal val="visible"/>
                                      </p:to>
                                    </p:set>
                                    <p:animEffect filter="fade" transition="in">
                                      <p:cBhvr>
                                        <p:cTn dur="1000"/>
                                        <p:tgtEl>
                                          <p:spTgt spid="8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87" name="Google Shape;887;p52"/>
          <p:cNvSpPr txBox="1"/>
          <p:nvPr>
            <p:ph type="title"/>
          </p:nvPr>
        </p:nvSpPr>
        <p:spPr>
          <a:xfrm>
            <a:off x="369000" y="365700"/>
            <a:ext cx="8103600" cy="52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All kinds of Domain Discovery activities</a:t>
            </a:r>
            <a:endParaRPr/>
          </a:p>
        </p:txBody>
      </p:sp>
      <p:sp>
        <p:nvSpPr>
          <p:cNvPr id="888" name="Google Shape;888;p52"/>
          <p:cNvSpPr/>
          <p:nvPr/>
        </p:nvSpPr>
        <p:spPr>
          <a:xfrm rot="5400000">
            <a:off x="-368028" y="2488575"/>
            <a:ext cx="3147000" cy="302100"/>
          </a:xfrm>
          <a:prstGeom prst="lef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2"/>
          <p:cNvSpPr/>
          <p:nvPr/>
        </p:nvSpPr>
        <p:spPr>
          <a:xfrm>
            <a:off x="1523159" y="3880125"/>
            <a:ext cx="6568500" cy="333000"/>
          </a:xfrm>
          <a:prstGeom prst="lef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2"/>
          <p:cNvSpPr txBox="1"/>
          <p:nvPr/>
        </p:nvSpPr>
        <p:spPr>
          <a:xfrm>
            <a:off x="1484868" y="4225200"/>
            <a:ext cx="1970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Inter"/>
                <a:ea typeface="Inter"/>
                <a:cs typeface="Inter"/>
                <a:sym typeface="Inter"/>
              </a:rPr>
              <a:t>Focusing on Problem Domain</a:t>
            </a:r>
            <a:endParaRPr b="1" sz="1100">
              <a:latin typeface="Inter"/>
              <a:ea typeface="Inter"/>
              <a:cs typeface="Inter"/>
              <a:sym typeface="Inter"/>
            </a:endParaRPr>
          </a:p>
        </p:txBody>
      </p:sp>
      <p:sp>
        <p:nvSpPr>
          <p:cNvPr id="891" name="Google Shape;891;p52"/>
          <p:cNvSpPr txBox="1"/>
          <p:nvPr/>
        </p:nvSpPr>
        <p:spPr>
          <a:xfrm rot="-5400000">
            <a:off x="140000" y="3310125"/>
            <a:ext cx="1452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Inter"/>
                <a:ea typeface="Inter"/>
                <a:cs typeface="Inter"/>
                <a:sym typeface="Inter"/>
              </a:rPr>
              <a:t>Low Effort</a:t>
            </a:r>
            <a:endParaRPr b="1" sz="1100">
              <a:latin typeface="Inter"/>
              <a:ea typeface="Inter"/>
              <a:cs typeface="Inter"/>
              <a:sym typeface="Inter"/>
            </a:endParaRPr>
          </a:p>
        </p:txBody>
      </p:sp>
      <p:sp>
        <p:nvSpPr>
          <p:cNvPr id="892" name="Google Shape;892;p52"/>
          <p:cNvSpPr txBox="1"/>
          <p:nvPr/>
        </p:nvSpPr>
        <p:spPr>
          <a:xfrm rot="-5400000">
            <a:off x="140000" y="1633725"/>
            <a:ext cx="14520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100">
                <a:latin typeface="Inter"/>
                <a:ea typeface="Inter"/>
                <a:cs typeface="Inter"/>
                <a:sym typeface="Inter"/>
              </a:rPr>
              <a:t>High Effort</a:t>
            </a:r>
            <a:endParaRPr b="1" sz="1100">
              <a:latin typeface="Inter"/>
              <a:ea typeface="Inter"/>
              <a:cs typeface="Inter"/>
              <a:sym typeface="Inter"/>
            </a:endParaRPr>
          </a:p>
        </p:txBody>
      </p:sp>
      <p:sp>
        <p:nvSpPr>
          <p:cNvPr id="893" name="Google Shape;893;p52"/>
          <p:cNvSpPr txBox="1"/>
          <p:nvPr/>
        </p:nvSpPr>
        <p:spPr>
          <a:xfrm>
            <a:off x="5935219" y="4225200"/>
            <a:ext cx="2156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Inter"/>
                <a:ea typeface="Inter"/>
                <a:cs typeface="Inter"/>
                <a:sym typeface="Inter"/>
              </a:rPr>
              <a:t>Focusing on Solution Domain</a:t>
            </a:r>
            <a:endParaRPr b="1" sz="1100">
              <a:latin typeface="Inter"/>
              <a:ea typeface="Inter"/>
              <a:cs typeface="Inter"/>
              <a:sym typeface="Inter"/>
            </a:endParaRPr>
          </a:p>
        </p:txBody>
      </p:sp>
      <p:sp>
        <p:nvSpPr>
          <p:cNvPr id="894" name="Google Shape;894;p52"/>
          <p:cNvSpPr/>
          <p:nvPr/>
        </p:nvSpPr>
        <p:spPr>
          <a:xfrm>
            <a:off x="2840654" y="1846583"/>
            <a:ext cx="962400" cy="3570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900">
                <a:solidFill>
                  <a:schemeClr val="lt1"/>
                </a:solidFill>
                <a:latin typeface="Inter"/>
                <a:ea typeface="Inter"/>
                <a:cs typeface="Inter"/>
                <a:sym typeface="Inter"/>
              </a:rPr>
              <a:t>Domain Storytelling</a:t>
            </a:r>
            <a:endParaRPr sz="900">
              <a:solidFill>
                <a:schemeClr val="lt1"/>
              </a:solidFill>
              <a:latin typeface="Inter"/>
              <a:ea typeface="Inter"/>
              <a:cs typeface="Inter"/>
              <a:sym typeface="Inter"/>
            </a:endParaRPr>
          </a:p>
        </p:txBody>
      </p:sp>
      <p:sp>
        <p:nvSpPr>
          <p:cNvPr id="895" name="Google Shape;895;p52"/>
          <p:cNvSpPr/>
          <p:nvPr/>
        </p:nvSpPr>
        <p:spPr>
          <a:xfrm>
            <a:off x="6532180" y="3368486"/>
            <a:ext cx="962400" cy="3570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900">
                <a:solidFill>
                  <a:schemeClr val="lt1"/>
                </a:solidFill>
                <a:latin typeface="Inter"/>
                <a:ea typeface="Inter"/>
                <a:cs typeface="Inter"/>
                <a:sym typeface="Inter"/>
              </a:rPr>
              <a:t>Example Mapping</a:t>
            </a:r>
            <a:endParaRPr sz="900">
              <a:solidFill>
                <a:schemeClr val="lt1"/>
              </a:solidFill>
              <a:latin typeface="Inter"/>
              <a:ea typeface="Inter"/>
              <a:cs typeface="Inter"/>
              <a:sym typeface="Inter"/>
            </a:endParaRPr>
          </a:p>
        </p:txBody>
      </p:sp>
      <p:sp>
        <p:nvSpPr>
          <p:cNvPr id="896" name="Google Shape;896;p52"/>
          <p:cNvSpPr/>
          <p:nvPr/>
        </p:nvSpPr>
        <p:spPr>
          <a:xfrm>
            <a:off x="4444719" y="1132564"/>
            <a:ext cx="962400" cy="3570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900">
                <a:solidFill>
                  <a:schemeClr val="lt1"/>
                </a:solidFill>
                <a:latin typeface="Inter"/>
                <a:ea typeface="Inter"/>
                <a:cs typeface="Inter"/>
                <a:sym typeface="Inter"/>
              </a:rPr>
              <a:t>EventStorming</a:t>
            </a:r>
            <a:endParaRPr sz="900">
              <a:solidFill>
                <a:schemeClr val="lt1"/>
              </a:solidFill>
              <a:latin typeface="Inter"/>
              <a:ea typeface="Inter"/>
              <a:cs typeface="Inter"/>
              <a:sym typeface="Inter"/>
            </a:endParaRPr>
          </a:p>
        </p:txBody>
      </p:sp>
      <p:sp>
        <p:nvSpPr>
          <p:cNvPr id="897" name="Google Shape;897;p52"/>
          <p:cNvSpPr/>
          <p:nvPr/>
        </p:nvSpPr>
        <p:spPr>
          <a:xfrm>
            <a:off x="5410910" y="2506354"/>
            <a:ext cx="962400" cy="3570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900">
                <a:solidFill>
                  <a:schemeClr val="lt1"/>
                </a:solidFill>
                <a:latin typeface="Inter"/>
                <a:ea typeface="Inter"/>
                <a:cs typeface="Inter"/>
                <a:sym typeface="Inter"/>
              </a:rPr>
              <a:t>User Journey Mapping</a:t>
            </a:r>
            <a:endParaRPr sz="900">
              <a:solidFill>
                <a:schemeClr val="lt1"/>
              </a:solidFill>
              <a:latin typeface="Inter"/>
              <a:ea typeface="Inter"/>
              <a:cs typeface="Inter"/>
              <a:sym typeface="Inter"/>
            </a:endParaRPr>
          </a:p>
        </p:txBody>
      </p:sp>
      <p:sp>
        <p:nvSpPr>
          <p:cNvPr id="898" name="Google Shape;898;p52"/>
          <p:cNvSpPr/>
          <p:nvPr/>
        </p:nvSpPr>
        <p:spPr>
          <a:xfrm>
            <a:off x="6532176" y="1846574"/>
            <a:ext cx="962400" cy="3570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900">
                <a:solidFill>
                  <a:schemeClr val="lt1"/>
                </a:solidFill>
                <a:latin typeface="Inter"/>
                <a:ea typeface="Inter"/>
                <a:cs typeface="Inter"/>
                <a:sym typeface="Inter"/>
              </a:rPr>
              <a:t>User Story Mapping</a:t>
            </a:r>
            <a:endParaRPr sz="900">
              <a:solidFill>
                <a:schemeClr val="lt1"/>
              </a:solidFill>
              <a:latin typeface="Inter"/>
              <a:ea typeface="Inter"/>
              <a:cs typeface="Inter"/>
              <a:sym typeface="Inter"/>
            </a:endParaRPr>
          </a:p>
        </p:txBody>
      </p:sp>
      <p:sp>
        <p:nvSpPr>
          <p:cNvPr id="899" name="Google Shape;899;p52"/>
          <p:cNvSpPr/>
          <p:nvPr/>
        </p:nvSpPr>
        <p:spPr>
          <a:xfrm>
            <a:off x="2110473" y="3368465"/>
            <a:ext cx="962400" cy="3570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900">
                <a:solidFill>
                  <a:schemeClr val="lt1"/>
                </a:solidFill>
                <a:latin typeface="Inter"/>
                <a:ea typeface="Inter"/>
                <a:cs typeface="Inter"/>
                <a:sym typeface="Inter"/>
              </a:rPr>
              <a:t>Elevator Pitch</a:t>
            </a:r>
            <a:endParaRPr sz="900">
              <a:solidFill>
                <a:schemeClr val="lt1"/>
              </a:solidFill>
              <a:latin typeface="Inter"/>
              <a:ea typeface="Inter"/>
              <a:cs typeface="Inter"/>
              <a:sym typeface="Inter"/>
            </a:endParaRPr>
          </a:p>
        </p:txBody>
      </p:sp>
      <p:sp>
        <p:nvSpPr>
          <p:cNvPr id="900" name="Google Shape;900;p52"/>
          <p:cNvSpPr/>
          <p:nvPr/>
        </p:nvSpPr>
        <p:spPr>
          <a:xfrm>
            <a:off x="2131544" y="2506350"/>
            <a:ext cx="962400" cy="3570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900">
                <a:solidFill>
                  <a:schemeClr val="lt1"/>
                </a:solidFill>
                <a:latin typeface="Inter"/>
                <a:ea typeface="Inter"/>
                <a:cs typeface="Inter"/>
                <a:sym typeface="Inter"/>
              </a:rPr>
              <a:t>Impact Mapping</a:t>
            </a:r>
            <a:endParaRPr sz="900">
              <a:solidFill>
                <a:schemeClr val="lt1"/>
              </a:solidFill>
              <a:latin typeface="Inter"/>
              <a:ea typeface="Inter"/>
              <a:cs typeface="Inter"/>
              <a:sym typeface="Inter"/>
            </a:endParaRPr>
          </a:p>
        </p:txBody>
      </p:sp>
      <p:sp>
        <p:nvSpPr>
          <p:cNvPr id="901" name="Google Shape;901;p52"/>
          <p:cNvSpPr/>
          <p:nvPr/>
        </p:nvSpPr>
        <p:spPr>
          <a:xfrm>
            <a:off x="3204395" y="2506348"/>
            <a:ext cx="962400" cy="3570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900">
                <a:solidFill>
                  <a:schemeClr val="lt1"/>
                </a:solidFill>
                <a:latin typeface="Inter"/>
                <a:ea typeface="Inter"/>
                <a:cs typeface="Inter"/>
                <a:sym typeface="Inter"/>
              </a:rPr>
              <a:t>Business Model Canvas</a:t>
            </a:r>
            <a:endParaRPr sz="900">
              <a:solidFill>
                <a:schemeClr val="lt1"/>
              </a:solidFill>
              <a:latin typeface="Inter"/>
              <a:ea typeface="Inter"/>
              <a:cs typeface="Inter"/>
              <a:sym typeface="Inter"/>
            </a:endParaRPr>
          </a:p>
        </p:txBody>
      </p:sp>
      <p:sp>
        <p:nvSpPr>
          <p:cNvPr id="902" name="Google Shape;902;p52"/>
          <p:cNvSpPr/>
          <p:nvPr/>
        </p:nvSpPr>
        <p:spPr>
          <a:xfrm>
            <a:off x="4866633" y="1846586"/>
            <a:ext cx="962400" cy="3570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900">
                <a:solidFill>
                  <a:schemeClr val="lt1"/>
                </a:solidFill>
                <a:latin typeface="Inter"/>
                <a:ea typeface="Inter"/>
                <a:cs typeface="Inter"/>
                <a:sym typeface="Inter"/>
              </a:rPr>
              <a:t>Lean Canvas</a:t>
            </a:r>
            <a:endParaRPr sz="900">
              <a:solidFill>
                <a:schemeClr val="lt1"/>
              </a:solidFill>
              <a:latin typeface="Inter"/>
              <a:ea typeface="Inter"/>
              <a:cs typeface="Inter"/>
              <a:sym typeface="Inter"/>
            </a:endParaRPr>
          </a:p>
        </p:txBody>
      </p:sp>
      <p:sp>
        <p:nvSpPr>
          <p:cNvPr id="903" name="Google Shape;903;p52"/>
          <p:cNvSpPr/>
          <p:nvPr/>
        </p:nvSpPr>
        <p:spPr>
          <a:xfrm>
            <a:off x="3423080" y="1132569"/>
            <a:ext cx="962400" cy="3570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900">
                <a:solidFill>
                  <a:schemeClr val="lt1"/>
                </a:solidFill>
                <a:latin typeface="Inter"/>
                <a:ea typeface="Inter"/>
                <a:cs typeface="Inter"/>
                <a:sym typeface="Inter"/>
              </a:rPr>
              <a:t>Wardley Mapping</a:t>
            </a:r>
            <a:endParaRPr sz="900">
              <a:solidFill>
                <a:schemeClr val="lt1"/>
              </a:solidFill>
              <a:latin typeface="Inter"/>
              <a:ea typeface="Inter"/>
              <a:cs typeface="Inter"/>
              <a:sym typeface="Inter"/>
            </a:endParaRPr>
          </a:p>
        </p:txBody>
      </p:sp>
      <p:sp>
        <p:nvSpPr>
          <p:cNvPr id="904" name="Google Shape;904;p52"/>
          <p:cNvSpPr txBox="1"/>
          <p:nvPr/>
        </p:nvSpPr>
        <p:spPr>
          <a:xfrm>
            <a:off x="1400800" y="3385425"/>
            <a:ext cx="665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Inter"/>
                <a:ea typeface="Inter"/>
                <a:cs typeface="Inter"/>
                <a:sym typeface="Inter"/>
              </a:rPr>
              <a:t>30 min</a:t>
            </a:r>
            <a:endParaRPr sz="900">
              <a:latin typeface="Inter"/>
              <a:ea typeface="Inter"/>
              <a:cs typeface="Inter"/>
              <a:sym typeface="Inter"/>
            </a:endParaRPr>
          </a:p>
        </p:txBody>
      </p:sp>
      <p:sp>
        <p:nvSpPr>
          <p:cNvPr id="905" name="Google Shape;905;p52"/>
          <p:cNvSpPr txBox="1"/>
          <p:nvPr/>
        </p:nvSpPr>
        <p:spPr>
          <a:xfrm>
            <a:off x="1400800" y="2538234"/>
            <a:ext cx="665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Inter"/>
                <a:ea typeface="Inter"/>
                <a:cs typeface="Inter"/>
                <a:sym typeface="Inter"/>
              </a:rPr>
              <a:t>1 hr</a:t>
            </a:r>
            <a:endParaRPr sz="900">
              <a:latin typeface="Inter"/>
              <a:ea typeface="Inter"/>
              <a:cs typeface="Inter"/>
              <a:sym typeface="Inter"/>
            </a:endParaRPr>
          </a:p>
        </p:txBody>
      </p:sp>
      <p:sp>
        <p:nvSpPr>
          <p:cNvPr id="906" name="Google Shape;906;p52"/>
          <p:cNvSpPr txBox="1"/>
          <p:nvPr/>
        </p:nvSpPr>
        <p:spPr>
          <a:xfrm>
            <a:off x="1400800" y="1852434"/>
            <a:ext cx="665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Inter"/>
                <a:ea typeface="Inter"/>
                <a:cs typeface="Inter"/>
                <a:sym typeface="Inter"/>
              </a:rPr>
              <a:t>2 hr</a:t>
            </a:r>
            <a:endParaRPr sz="900">
              <a:latin typeface="Inter"/>
              <a:ea typeface="Inter"/>
              <a:cs typeface="Inter"/>
              <a:sym typeface="Inter"/>
            </a:endParaRPr>
          </a:p>
        </p:txBody>
      </p:sp>
      <p:sp>
        <p:nvSpPr>
          <p:cNvPr id="907" name="Google Shape;907;p52"/>
          <p:cNvSpPr txBox="1"/>
          <p:nvPr/>
        </p:nvSpPr>
        <p:spPr>
          <a:xfrm>
            <a:off x="1400800" y="1166634"/>
            <a:ext cx="665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Inter"/>
                <a:ea typeface="Inter"/>
                <a:cs typeface="Inter"/>
                <a:sym typeface="Inter"/>
              </a:rPr>
              <a:t>3 hr +</a:t>
            </a:r>
            <a:endParaRPr sz="900">
              <a:latin typeface="Inter"/>
              <a:ea typeface="Inter"/>
              <a:cs typeface="Inter"/>
              <a:sym typeface="Inter"/>
            </a:endParaRPr>
          </a:p>
        </p:txBody>
      </p:sp>
      <p:grpSp>
        <p:nvGrpSpPr>
          <p:cNvPr id="908" name="Google Shape;908;p52"/>
          <p:cNvGrpSpPr/>
          <p:nvPr/>
        </p:nvGrpSpPr>
        <p:grpSpPr>
          <a:xfrm>
            <a:off x="2137600" y="1707951"/>
            <a:ext cx="3227973" cy="757235"/>
            <a:chOff x="2137600" y="1707951"/>
            <a:chExt cx="3227973" cy="757235"/>
          </a:xfrm>
        </p:grpSpPr>
        <p:sp>
          <p:nvSpPr>
            <p:cNvPr id="909" name="Google Shape;909;p52"/>
            <p:cNvSpPr/>
            <p:nvPr/>
          </p:nvSpPr>
          <p:spPr>
            <a:xfrm>
              <a:off x="3204400" y="2357786"/>
              <a:ext cx="534000" cy="107400"/>
            </a:xfrm>
            <a:prstGeom prst="roundRect">
              <a:avLst>
                <a:gd fmla="val 16667" name="adj"/>
              </a:avLst>
            </a:prstGeom>
            <a:solidFill>
              <a:schemeClr val="accent6"/>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700">
                  <a:solidFill>
                    <a:schemeClr val="lt1"/>
                  </a:solidFill>
                  <a:latin typeface="Inter"/>
                  <a:ea typeface="Inter"/>
                  <a:cs typeface="Inter"/>
                  <a:sym typeface="Inter"/>
                </a:rPr>
                <a:t>Lean</a:t>
              </a:r>
              <a:endParaRPr b="1" sz="700">
                <a:solidFill>
                  <a:schemeClr val="lt1"/>
                </a:solidFill>
                <a:latin typeface="Inter"/>
                <a:ea typeface="Inter"/>
                <a:cs typeface="Inter"/>
                <a:sym typeface="Inter"/>
              </a:endParaRPr>
            </a:p>
          </p:txBody>
        </p:sp>
        <p:sp>
          <p:nvSpPr>
            <p:cNvPr id="910" name="Google Shape;910;p52"/>
            <p:cNvSpPr/>
            <p:nvPr/>
          </p:nvSpPr>
          <p:spPr>
            <a:xfrm>
              <a:off x="2137600" y="2357786"/>
              <a:ext cx="534000" cy="107400"/>
            </a:xfrm>
            <a:prstGeom prst="roundRect">
              <a:avLst>
                <a:gd fmla="val 16667" name="adj"/>
              </a:avLst>
            </a:prstGeom>
            <a:solidFill>
              <a:schemeClr val="accent6"/>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700">
                  <a:solidFill>
                    <a:schemeClr val="lt1"/>
                  </a:solidFill>
                  <a:latin typeface="Inter"/>
                  <a:ea typeface="Inter"/>
                  <a:cs typeface="Inter"/>
                  <a:sym typeface="Inter"/>
                </a:rPr>
                <a:t>Lean</a:t>
              </a:r>
              <a:endParaRPr b="1" sz="700">
                <a:solidFill>
                  <a:schemeClr val="lt1"/>
                </a:solidFill>
                <a:latin typeface="Inter"/>
                <a:ea typeface="Inter"/>
                <a:cs typeface="Inter"/>
                <a:sym typeface="Inter"/>
              </a:endParaRPr>
            </a:p>
          </p:txBody>
        </p:sp>
        <p:sp>
          <p:nvSpPr>
            <p:cNvPr id="911" name="Google Shape;911;p52"/>
            <p:cNvSpPr/>
            <p:nvPr/>
          </p:nvSpPr>
          <p:spPr>
            <a:xfrm>
              <a:off x="4831573" y="1707951"/>
              <a:ext cx="534000" cy="107400"/>
            </a:xfrm>
            <a:prstGeom prst="roundRect">
              <a:avLst>
                <a:gd fmla="val 16667" name="adj"/>
              </a:avLst>
            </a:prstGeom>
            <a:solidFill>
              <a:schemeClr val="accent6"/>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700">
                  <a:solidFill>
                    <a:schemeClr val="lt1"/>
                  </a:solidFill>
                  <a:latin typeface="Inter"/>
                  <a:ea typeface="Inter"/>
                  <a:cs typeface="Inter"/>
                  <a:sym typeface="Inter"/>
                </a:rPr>
                <a:t>Lean</a:t>
              </a:r>
              <a:endParaRPr b="1" sz="700">
                <a:solidFill>
                  <a:schemeClr val="lt1"/>
                </a:solidFill>
                <a:latin typeface="Inter"/>
                <a:ea typeface="Inter"/>
                <a:cs typeface="Inter"/>
                <a:sym typeface="Inter"/>
              </a:endParaRPr>
            </a:p>
          </p:txBody>
        </p:sp>
      </p:grpSp>
      <p:grpSp>
        <p:nvGrpSpPr>
          <p:cNvPr id="912" name="Google Shape;912;p52"/>
          <p:cNvGrpSpPr/>
          <p:nvPr/>
        </p:nvGrpSpPr>
        <p:grpSpPr>
          <a:xfrm>
            <a:off x="2827047" y="983960"/>
            <a:ext cx="2143125" cy="830263"/>
            <a:chOff x="2827047" y="983960"/>
            <a:chExt cx="2143125" cy="830263"/>
          </a:xfrm>
        </p:grpSpPr>
        <p:sp>
          <p:nvSpPr>
            <p:cNvPr id="913" name="Google Shape;913;p52"/>
            <p:cNvSpPr/>
            <p:nvPr/>
          </p:nvSpPr>
          <p:spPr>
            <a:xfrm>
              <a:off x="3418599" y="983960"/>
              <a:ext cx="534000" cy="107400"/>
            </a:xfrm>
            <a:prstGeom prst="roundRect">
              <a:avLst>
                <a:gd fmla="val 16667" name="adj"/>
              </a:avLst>
            </a:prstGeom>
            <a:solidFill>
              <a:schemeClr val="accent5"/>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700">
                  <a:solidFill>
                    <a:schemeClr val="lt1"/>
                  </a:solidFill>
                  <a:latin typeface="Inter"/>
                  <a:ea typeface="Inter"/>
                  <a:cs typeface="Inter"/>
                  <a:sym typeface="Inter"/>
                </a:rPr>
                <a:t>DDD</a:t>
              </a:r>
              <a:endParaRPr b="1" sz="700">
                <a:solidFill>
                  <a:schemeClr val="lt1"/>
                </a:solidFill>
                <a:latin typeface="Inter"/>
                <a:ea typeface="Inter"/>
                <a:cs typeface="Inter"/>
                <a:sym typeface="Inter"/>
              </a:endParaRPr>
            </a:p>
          </p:txBody>
        </p:sp>
        <p:sp>
          <p:nvSpPr>
            <p:cNvPr id="914" name="Google Shape;914;p52"/>
            <p:cNvSpPr/>
            <p:nvPr/>
          </p:nvSpPr>
          <p:spPr>
            <a:xfrm>
              <a:off x="4436172" y="983960"/>
              <a:ext cx="534000" cy="107400"/>
            </a:xfrm>
            <a:prstGeom prst="roundRect">
              <a:avLst>
                <a:gd fmla="val 16667" name="adj"/>
              </a:avLst>
            </a:prstGeom>
            <a:solidFill>
              <a:schemeClr val="accent5"/>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700">
                  <a:solidFill>
                    <a:schemeClr val="lt1"/>
                  </a:solidFill>
                  <a:latin typeface="Inter"/>
                  <a:ea typeface="Inter"/>
                  <a:cs typeface="Inter"/>
                  <a:sym typeface="Inter"/>
                </a:rPr>
                <a:t>DDD</a:t>
              </a:r>
              <a:endParaRPr b="1" sz="700">
                <a:solidFill>
                  <a:schemeClr val="lt1"/>
                </a:solidFill>
                <a:latin typeface="Inter"/>
                <a:ea typeface="Inter"/>
                <a:cs typeface="Inter"/>
                <a:sym typeface="Inter"/>
              </a:endParaRPr>
            </a:p>
          </p:txBody>
        </p:sp>
        <p:sp>
          <p:nvSpPr>
            <p:cNvPr id="915" name="Google Shape;915;p52"/>
            <p:cNvSpPr/>
            <p:nvPr/>
          </p:nvSpPr>
          <p:spPr>
            <a:xfrm>
              <a:off x="2827047" y="1706823"/>
              <a:ext cx="534000" cy="107400"/>
            </a:xfrm>
            <a:prstGeom prst="roundRect">
              <a:avLst>
                <a:gd fmla="val 16667" name="adj"/>
              </a:avLst>
            </a:prstGeom>
            <a:solidFill>
              <a:schemeClr val="accent5"/>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700">
                  <a:solidFill>
                    <a:schemeClr val="lt1"/>
                  </a:solidFill>
                  <a:latin typeface="Inter"/>
                  <a:ea typeface="Inter"/>
                  <a:cs typeface="Inter"/>
                  <a:sym typeface="Inter"/>
                </a:rPr>
                <a:t>DDD</a:t>
              </a:r>
              <a:endParaRPr b="1" sz="700">
                <a:solidFill>
                  <a:schemeClr val="lt1"/>
                </a:solidFill>
                <a:latin typeface="Inter"/>
                <a:ea typeface="Inter"/>
                <a:cs typeface="Inter"/>
                <a:sym typeface="Inter"/>
              </a:endParaRPr>
            </a:p>
          </p:txBody>
        </p:sp>
      </p:grpSp>
      <p:grpSp>
        <p:nvGrpSpPr>
          <p:cNvPr id="916" name="Google Shape;916;p52"/>
          <p:cNvGrpSpPr/>
          <p:nvPr/>
        </p:nvGrpSpPr>
        <p:grpSpPr>
          <a:xfrm>
            <a:off x="2110471" y="1707957"/>
            <a:ext cx="4955700" cy="1627850"/>
            <a:chOff x="2110471" y="1707957"/>
            <a:chExt cx="4955700" cy="1627850"/>
          </a:xfrm>
        </p:grpSpPr>
        <p:sp>
          <p:nvSpPr>
            <p:cNvPr id="917" name="Google Shape;917;p52"/>
            <p:cNvSpPr/>
            <p:nvPr/>
          </p:nvSpPr>
          <p:spPr>
            <a:xfrm>
              <a:off x="6532171" y="3210425"/>
              <a:ext cx="534000" cy="1074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700">
                  <a:solidFill>
                    <a:schemeClr val="lt1"/>
                  </a:solidFill>
                  <a:latin typeface="Inter"/>
                  <a:ea typeface="Inter"/>
                  <a:cs typeface="Inter"/>
                  <a:sym typeface="Inter"/>
                </a:rPr>
                <a:t>Agile</a:t>
              </a:r>
              <a:endParaRPr b="1" sz="700">
                <a:solidFill>
                  <a:schemeClr val="lt1"/>
                </a:solidFill>
                <a:latin typeface="Inter"/>
                <a:ea typeface="Inter"/>
                <a:cs typeface="Inter"/>
                <a:sym typeface="Inter"/>
              </a:endParaRPr>
            </a:p>
          </p:txBody>
        </p:sp>
        <p:sp>
          <p:nvSpPr>
            <p:cNvPr id="918" name="Google Shape;918;p52"/>
            <p:cNvSpPr/>
            <p:nvPr/>
          </p:nvSpPr>
          <p:spPr>
            <a:xfrm>
              <a:off x="2110471" y="3228407"/>
              <a:ext cx="534000" cy="1074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700">
                  <a:solidFill>
                    <a:schemeClr val="lt1"/>
                  </a:solidFill>
                  <a:latin typeface="Inter"/>
                  <a:ea typeface="Inter"/>
                  <a:cs typeface="Inter"/>
                  <a:sym typeface="Inter"/>
                </a:rPr>
                <a:t>Agile</a:t>
              </a:r>
              <a:endParaRPr b="1" sz="700">
                <a:solidFill>
                  <a:schemeClr val="lt1"/>
                </a:solidFill>
                <a:latin typeface="Inter"/>
                <a:ea typeface="Inter"/>
                <a:cs typeface="Inter"/>
                <a:sym typeface="Inter"/>
              </a:endParaRPr>
            </a:p>
          </p:txBody>
        </p:sp>
        <p:sp>
          <p:nvSpPr>
            <p:cNvPr id="919" name="Google Shape;919;p52"/>
            <p:cNvSpPr/>
            <p:nvPr/>
          </p:nvSpPr>
          <p:spPr>
            <a:xfrm>
              <a:off x="6532171" y="1707957"/>
              <a:ext cx="534000" cy="1074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700">
                  <a:solidFill>
                    <a:schemeClr val="lt1"/>
                  </a:solidFill>
                  <a:latin typeface="Inter"/>
                  <a:ea typeface="Inter"/>
                  <a:cs typeface="Inter"/>
                  <a:sym typeface="Inter"/>
                </a:rPr>
                <a:t>Agile</a:t>
              </a:r>
              <a:endParaRPr b="1" sz="700">
                <a:solidFill>
                  <a:schemeClr val="lt1"/>
                </a:solidFill>
                <a:latin typeface="Inter"/>
                <a:ea typeface="Inter"/>
                <a:cs typeface="Inter"/>
                <a:sym typeface="Inter"/>
              </a:endParaRPr>
            </a:p>
          </p:txBody>
        </p:sp>
        <p:sp>
          <p:nvSpPr>
            <p:cNvPr id="920" name="Google Shape;920;p52"/>
            <p:cNvSpPr/>
            <p:nvPr/>
          </p:nvSpPr>
          <p:spPr>
            <a:xfrm>
              <a:off x="5410896" y="2357782"/>
              <a:ext cx="534000" cy="1074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700">
                  <a:solidFill>
                    <a:schemeClr val="lt1"/>
                  </a:solidFill>
                  <a:latin typeface="Inter"/>
                  <a:ea typeface="Inter"/>
                  <a:cs typeface="Inter"/>
                  <a:sym typeface="Inter"/>
                </a:rPr>
                <a:t>Agile</a:t>
              </a:r>
              <a:endParaRPr b="1" sz="700">
                <a:solidFill>
                  <a:schemeClr val="lt1"/>
                </a:solidFill>
                <a:latin typeface="Inter"/>
                <a:ea typeface="Inter"/>
                <a:cs typeface="Inter"/>
                <a:sym typeface="Inte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1000"/>
                                        <p:tgtEl>
                                          <p:spTgt spid="9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1000"/>
                                        <p:tgtEl>
                                          <p:spTgt spid="9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1000"/>
                                        <p:tgtEl>
                                          <p:spTgt spid="9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26" name="Google Shape;926;p53"/>
          <p:cNvSpPr txBox="1"/>
          <p:nvPr>
            <p:ph type="title"/>
          </p:nvPr>
        </p:nvSpPr>
        <p:spPr>
          <a:xfrm>
            <a:off x="369000" y="365700"/>
            <a:ext cx="8103600" cy="52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Key </a:t>
            </a:r>
            <a:r>
              <a:rPr lang="en"/>
              <a:t>Domain Discovery activities</a:t>
            </a:r>
            <a:endParaRPr/>
          </a:p>
        </p:txBody>
      </p:sp>
      <p:pic>
        <p:nvPicPr>
          <p:cNvPr id="927" name="Google Shape;927;p53"/>
          <p:cNvPicPr preferRelativeResize="0"/>
          <p:nvPr/>
        </p:nvPicPr>
        <p:blipFill>
          <a:blip r:embed="rId3">
            <a:alphaModFix/>
          </a:blip>
          <a:stretch>
            <a:fillRect/>
          </a:stretch>
        </p:blipFill>
        <p:spPr>
          <a:xfrm>
            <a:off x="450625" y="1552150"/>
            <a:ext cx="2578649" cy="1669401"/>
          </a:xfrm>
          <a:prstGeom prst="rect">
            <a:avLst/>
          </a:prstGeom>
          <a:noFill/>
          <a:ln>
            <a:noFill/>
          </a:ln>
        </p:spPr>
      </p:pic>
      <p:pic>
        <p:nvPicPr>
          <p:cNvPr id="928" name="Google Shape;928;p53"/>
          <p:cNvPicPr preferRelativeResize="0"/>
          <p:nvPr/>
        </p:nvPicPr>
        <p:blipFill>
          <a:blip r:embed="rId4">
            <a:alphaModFix/>
          </a:blip>
          <a:stretch>
            <a:fillRect/>
          </a:stretch>
        </p:blipFill>
        <p:spPr>
          <a:xfrm>
            <a:off x="3163376" y="1563625"/>
            <a:ext cx="2888499" cy="1646450"/>
          </a:xfrm>
          <a:prstGeom prst="rect">
            <a:avLst/>
          </a:prstGeom>
          <a:noFill/>
          <a:ln>
            <a:noFill/>
          </a:ln>
        </p:spPr>
      </p:pic>
      <p:pic>
        <p:nvPicPr>
          <p:cNvPr id="929" name="Google Shape;929;p53"/>
          <p:cNvPicPr preferRelativeResize="0"/>
          <p:nvPr/>
        </p:nvPicPr>
        <p:blipFill>
          <a:blip r:embed="rId5">
            <a:alphaModFix/>
          </a:blip>
          <a:stretch>
            <a:fillRect/>
          </a:stretch>
        </p:blipFill>
        <p:spPr>
          <a:xfrm>
            <a:off x="6340725" y="1770975"/>
            <a:ext cx="2292050" cy="914250"/>
          </a:xfrm>
          <a:prstGeom prst="rect">
            <a:avLst/>
          </a:prstGeom>
          <a:noFill/>
          <a:ln>
            <a:noFill/>
          </a:ln>
        </p:spPr>
      </p:pic>
      <p:sp>
        <p:nvSpPr>
          <p:cNvPr id="930" name="Google Shape;930;p53"/>
          <p:cNvSpPr txBox="1"/>
          <p:nvPr/>
        </p:nvSpPr>
        <p:spPr>
          <a:xfrm>
            <a:off x="369000" y="3279100"/>
            <a:ext cx="22086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Inter"/>
                <a:ea typeface="Inter"/>
                <a:cs typeface="Inter"/>
                <a:sym typeface="Inter"/>
              </a:rPr>
              <a:t>Wardley Mapping</a:t>
            </a:r>
            <a:endParaRPr b="1" sz="1900">
              <a:latin typeface="Inter"/>
              <a:ea typeface="Inter"/>
              <a:cs typeface="Inter"/>
              <a:sym typeface="Inter"/>
            </a:endParaRPr>
          </a:p>
        </p:txBody>
      </p:sp>
      <p:sp>
        <p:nvSpPr>
          <p:cNvPr id="931" name="Google Shape;931;p53"/>
          <p:cNvSpPr txBox="1"/>
          <p:nvPr/>
        </p:nvSpPr>
        <p:spPr>
          <a:xfrm>
            <a:off x="3163375" y="3279100"/>
            <a:ext cx="22086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Inter"/>
                <a:ea typeface="Inter"/>
                <a:cs typeface="Inter"/>
                <a:sym typeface="Inter"/>
              </a:rPr>
              <a:t>Domain Storytelling</a:t>
            </a:r>
            <a:endParaRPr b="1" sz="1900">
              <a:latin typeface="Inter"/>
              <a:ea typeface="Inter"/>
              <a:cs typeface="Inter"/>
              <a:sym typeface="Inter"/>
            </a:endParaRPr>
          </a:p>
        </p:txBody>
      </p:sp>
      <p:sp>
        <p:nvSpPr>
          <p:cNvPr id="932" name="Google Shape;932;p53"/>
          <p:cNvSpPr txBox="1"/>
          <p:nvPr/>
        </p:nvSpPr>
        <p:spPr>
          <a:xfrm>
            <a:off x="6263850" y="3279100"/>
            <a:ext cx="22086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Inter"/>
                <a:ea typeface="Inter"/>
                <a:cs typeface="Inter"/>
                <a:sym typeface="Inter"/>
              </a:rPr>
              <a:t>Event Storming - Strategic Design</a:t>
            </a:r>
            <a:endParaRPr b="1" sz="1900">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38" name="Google Shape;938;p54"/>
          <p:cNvSpPr txBox="1"/>
          <p:nvPr>
            <p:ph type="title"/>
          </p:nvPr>
        </p:nvSpPr>
        <p:spPr>
          <a:xfrm>
            <a:off x="369000" y="365700"/>
            <a:ext cx="3944400" cy="245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t>Scoping for the right domains to discover more through Wardley Mapping</a:t>
            </a:r>
            <a:endParaRPr sz="2400"/>
          </a:p>
        </p:txBody>
      </p:sp>
      <p:pic>
        <p:nvPicPr>
          <p:cNvPr id="939" name="Google Shape;939;p54"/>
          <p:cNvPicPr preferRelativeResize="0"/>
          <p:nvPr/>
        </p:nvPicPr>
        <p:blipFill>
          <a:blip r:embed="rId3">
            <a:alphaModFix/>
          </a:blip>
          <a:stretch>
            <a:fillRect/>
          </a:stretch>
        </p:blipFill>
        <p:spPr>
          <a:xfrm>
            <a:off x="4952365" y="159325"/>
            <a:ext cx="2969261" cy="472682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45" name="Google Shape;945;p55"/>
          <p:cNvSpPr txBox="1"/>
          <p:nvPr>
            <p:ph type="title"/>
          </p:nvPr>
        </p:nvSpPr>
        <p:spPr>
          <a:xfrm>
            <a:off x="369000" y="365700"/>
            <a:ext cx="8103600" cy="52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t>Scoping for the right domains to discover more through Wardley Mapping</a:t>
            </a:r>
            <a:endParaRPr sz="2400"/>
          </a:p>
        </p:txBody>
      </p:sp>
      <p:sp>
        <p:nvSpPr>
          <p:cNvPr id="946" name="Google Shape;946;p55"/>
          <p:cNvSpPr/>
          <p:nvPr/>
        </p:nvSpPr>
        <p:spPr>
          <a:xfrm>
            <a:off x="425345" y="4343625"/>
            <a:ext cx="8007600" cy="2502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5"/>
          <p:cNvSpPr txBox="1"/>
          <p:nvPr/>
        </p:nvSpPr>
        <p:spPr>
          <a:xfrm>
            <a:off x="425345" y="4561975"/>
            <a:ext cx="144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Inter"/>
                <a:ea typeface="Inter"/>
                <a:cs typeface="Inter"/>
                <a:sym typeface="Inter"/>
              </a:rPr>
              <a:t>Genesis</a:t>
            </a:r>
            <a:endParaRPr sz="1000">
              <a:latin typeface="Inter"/>
              <a:ea typeface="Inter"/>
              <a:cs typeface="Inter"/>
              <a:sym typeface="Inter"/>
            </a:endParaRPr>
          </a:p>
        </p:txBody>
      </p:sp>
      <p:sp>
        <p:nvSpPr>
          <p:cNvPr id="948" name="Google Shape;948;p55"/>
          <p:cNvSpPr txBox="1"/>
          <p:nvPr/>
        </p:nvSpPr>
        <p:spPr>
          <a:xfrm>
            <a:off x="2537058" y="4561975"/>
            <a:ext cx="144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Inter"/>
                <a:ea typeface="Inter"/>
                <a:cs typeface="Inter"/>
                <a:sym typeface="Inter"/>
              </a:rPr>
              <a:t>Custom</a:t>
            </a:r>
            <a:endParaRPr sz="1000">
              <a:latin typeface="Inter"/>
              <a:ea typeface="Inter"/>
              <a:cs typeface="Inter"/>
              <a:sym typeface="Inter"/>
            </a:endParaRPr>
          </a:p>
        </p:txBody>
      </p:sp>
      <p:sp>
        <p:nvSpPr>
          <p:cNvPr id="949" name="Google Shape;949;p55"/>
          <p:cNvSpPr txBox="1"/>
          <p:nvPr/>
        </p:nvSpPr>
        <p:spPr>
          <a:xfrm>
            <a:off x="4648771" y="4561975"/>
            <a:ext cx="144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Inter"/>
                <a:ea typeface="Inter"/>
                <a:cs typeface="Inter"/>
                <a:sym typeface="Inter"/>
              </a:rPr>
              <a:t>Product (+rental)</a:t>
            </a:r>
            <a:endParaRPr sz="1000">
              <a:latin typeface="Inter"/>
              <a:ea typeface="Inter"/>
              <a:cs typeface="Inter"/>
              <a:sym typeface="Inter"/>
            </a:endParaRPr>
          </a:p>
        </p:txBody>
      </p:sp>
      <p:sp>
        <p:nvSpPr>
          <p:cNvPr id="950" name="Google Shape;950;p55"/>
          <p:cNvSpPr txBox="1"/>
          <p:nvPr/>
        </p:nvSpPr>
        <p:spPr>
          <a:xfrm>
            <a:off x="6760484" y="4561975"/>
            <a:ext cx="144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Inter"/>
                <a:ea typeface="Inter"/>
                <a:cs typeface="Inter"/>
                <a:sym typeface="Inter"/>
              </a:rPr>
              <a:t>Commodity (+utility)</a:t>
            </a:r>
            <a:endParaRPr sz="1000">
              <a:latin typeface="Inter"/>
              <a:ea typeface="Inter"/>
              <a:cs typeface="Inter"/>
              <a:sym typeface="Inter"/>
            </a:endParaRPr>
          </a:p>
        </p:txBody>
      </p:sp>
      <p:sp>
        <p:nvSpPr>
          <p:cNvPr id="951" name="Google Shape;951;p55"/>
          <p:cNvSpPr/>
          <p:nvPr/>
        </p:nvSpPr>
        <p:spPr>
          <a:xfrm>
            <a:off x="2059504" y="2037250"/>
            <a:ext cx="885600" cy="393600"/>
          </a:xfrm>
          <a:prstGeom prst="rect">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900">
              <a:latin typeface="Inter"/>
              <a:ea typeface="Inter"/>
              <a:cs typeface="Inter"/>
              <a:sym typeface="Inter"/>
            </a:endParaRPr>
          </a:p>
        </p:txBody>
      </p:sp>
      <p:sp>
        <p:nvSpPr>
          <p:cNvPr id="952" name="Google Shape;952;p55"/>
          <p:cNvSpPr/>
          <p:nvPr/>
        </p:nvSpPr>
        <p:spPr>
          <a:xfrm>
            <a:off x="3231754" y="2037250"/>
            <a:ext cx="885600" cy="393600"/>
          </a:xfrm>
          <a:prstGeom prst="rect">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900">
              <a:latin typeface="Inter"/>
              <a:ea typeface="Inter"/>
              <a:cs typeface="Inter"/>
              <a:sym typeface="Inter"/>
            </a:endParaRPr>
          </a:p>
        </p:txBody>
      </p:sp>
      <p:sp>
        <p:nvSpPr>
          <p:cNvPr id="953" name="Google Shape;953;p55"/>
          <p:cNvSpPr/>
          <p:nvPr/>
        </p:nvSpPr>
        <p:spPr>
          <a:xfrm>
            <a:off x="4339610" y="2037250"/>
            <a:ext cx="885600" cy="393600"/>
          </a:xfrm>
          <a:prstGeom prst="rect">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900">
              <a:latin typeface="Inter"/>
              <a:ea typeface="Inter"/>
              <a:cs typeface="Inter"/>
              <a:sym typeface="Inter"/>
            </a:endParaRPr>
          </a:p>
        </p:txBody>
      </p:sp>
      <p:sp>
        <p:nvSpPr>
          <p:cNvPr id="954" name="Google Shape;954;p55"/>
          <p:cNvSpPr/>
          <p:nvPr/>
        </p:nvSpPr>
        <p:spPr>
          <a:xfrm>
            <a:off x="5447466" y="2037250"/>
            <a:ext cx="885600" cy="393600"/>
          </a:xfrm>
          <a:prstGeom prst="rect">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900">
              <a:latin typeface="Inter"/>
              <a:ea typeface="Inter"/>
              <a:cs typeface="Inter"/>
              <a:sym typeface="Inter"/>
            </a:endParaRPr>
          </a:p>
        </p:txBody>
      </p:sp>
      <p:sp>
        <p:nvSpPr>
          <p:cNvPr id="955" name="Google Shape;955;p55"/>
          <p:cNvSpPr/>
          <p:nvPr/>
        </p:nvSpPr>
        <p:spPr>
          <a:xfrm>
            <a:off x="6520026" y="2942600"/>
            <a:ext cx="885600" cy="393600"/>
          </a:xfrm>
          <a:prstGeom prst="rect">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900">
              <a:latin typeface="Inter"/>
              <a:ea typeface="Inter"/>
              <a:cs typeface="Inter"/>
              <a:sym typeface="Inter"/>
            </a:endParaRPr>
          </a:p>
        </p:txBody>
      </p:sp>
      <p:sp>
        <p:nvSpPr>
          <p:cNvPr id="956" name="Google Shape;956;p55"/>
          <p:cNvSpPr/>
          <p:nvPr/>
        </p:nvSpPr>
        <p:spPr>
          <a:xfrm>
            <a:off x="3231754" y="2512438"/>
            <a:ext cx="885600" cy="393600"/>
          </a:xfrm>
          <a:prstGeom prst="rect">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900">
              <a:latin typeface="Inter"/>
              <a:ea typeface="Inter"/>
              <a:cs typeface="Inter"/>
              <a:sym typeface="Inter"/>
            </a:endParaRPr>
          </a:p>
        </p:txBody>
      </p:sp>
      <p:sp>
        <p:nvSpPr>
          <p:cNvPr id="957" name="Google Shape;957;p55"/>
          <p:cNvSpPr/>
          <p:nvPr/>
        </p:nvSpPr>
        <p:spPr>
          <a:xfrm>
            <a:off x="4361869" y="2512450"/>
            <a:ext cx="885600" cy="393600"/>
          </a:xfrm>
          <a:prstGeom prst="rect">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900">
              <a:latin typeface="Inter"/>
              <a:ea typeface="Inter"/>
              <a:cs typeface="Inter"/>
              <a:sym typeface="Inter"/>
            </a:endParaRPr>
          </a:p>
        </p:txBody>
      </p:sp>
      <p:sp>
        <p:nvSpPr>
          <p:cNvPr id="958" name="Google Shape;958;p55"/>
          <p:cNvSpPr/>
          <p:nvPr/>
        </p:nvSpPr>
        <p:spPr>
          <a:xfrm>
            <a:off x="5447466" y="2512438"/>
            <a:ext cx="885600" cy="393600"/>
          </a:xfrm>
          <a:prstGeom prst="rect">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900">
              <a:latin typeface="Inter"/>
              <a:ea typeface="Inter"/>
              <a:cs typeface="Inter"/>
              <a:sym typeface="Inter"/>
            </a:endParaRPr>
          </a:p>
        </p:txBody>
      </p:sp>
      <p:sp>
        <p:nvSpPr>
          <p:cNvPr id="959" name="Google Shape;959;p55"/>
          <p:cNvSpPr/>
          <p:nvPr/>
        </p:nvSpPr>
        <p:spPr>
          <a:xfrm>
            <a:off x="822387" y="2719125"/>
            <a:ext cx="885600" cy="393600"/>
          </a:xfrm>
          <a:prstGeom prst="rect">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900">
              <a:latin typeface="Inter"/>
              <a:ea typeface="Inter"/>
              <a:cs typeface="Inter"/>
              <a:sym typeface="Inter"/>
            </a:endParaRPr>
          </a:p>
        </p:txBody>
      </p:sp>
      <p:sp>
        <p:nvSpPr>
          <p:cNvPr id="960" name="Google Shape;960;p55"/>
          <p:cNvSpPr/>
          <p:nvPr/>
        </p:nvSpPr>
        <p:spPr>
          <a:xfrm>
            <a:off x="2059485" y="3409400"/>
            <a:ext cx="885600" cy="393600"/>
          </a:xfrm>
          <a:prstGeom prst="rect">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900">
              <a:latin typeface="Inter"/>
              <a:ea typeface="Inter"/>
              <a:cs typeface="Inter"/>
              <a:sym typeface="Inter"/>
            </a:endParaRPr>
          </a:p>
        </p:txBody>
      </p:sp>
      <p:sp>
        <p:nvSpPr>
          <p:cNvPr id="961" name="Google Shape;961;p55"/>
          <p:cNvSpPr/>
          <p:nvPr/>
        </p:nvSpPr>
        <p:spPr>
          <a:xfrm>
            <a:off x="4361850" y="2987650"/>
            <a:ext cx="885600" cy="393600"/>
          </a:xfrm>
          <a:prstGeom prst="rect">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900">
              <a:latin typeface="Inter"/>
              <a:ea typeface="Inter"/>
              <a:cs typeface="Inter"/>
              <a:sym typeface="Inter"/>
            </a:endParaRPr>
          </a:p>
        </p:txBody>
      </p:sp>
      <p:sp>
        <p:nvSpPr>
          <p:cNvPr id="962" name="Google Shape;962;p55"/>
          <p:cNvSpPr/>
          <p:nvPr/>
        </p:nvSpPr>
        <p:spPr>
          <a:xfrm>
            <a:off x="7547256" y="3409388"/>
            <a:ext cx="885600" cy="393600"/>
          </a:xfrm>
          <a:prstGeom prst="rect">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900">
              <a:latin typeface="Inter"/>
              <a:ea typeface="Inter"/>
              <a:cs typeface="Inter"/>
              <a:sym typeface="Inter"/>
            </a:endParaRPr>
          </a:p>
        </p:txBody>
      </p:sp>
      <p:sp>
        <p:nvSpPr>
          <p:cNvPr id="963" name="Google Shape;963;p55"/>
          <p:cNvSpPr/>
          <p:nvPr/>
        </p:nvSpPr>
        <p:spPr>
          <a:xfrm>
            <a:off x="6520007" y="3409388"/>
            <a:ext cx="885600" cy="393600"/>
          </a:xfrm>
          <a:prstGeom prst="rect">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900">
              <a:latin typeface="Inter"/>
              <a:ea typeface="Inter"/>
              <a:cs typeface="Inter"/>
              <a:sym typeface="Inter"/>
            </a:endParaRPr>
          </a:p>
        </p:txBody>
      </p:sp>
      <p:sp>
        <p:nvSpPr>
          <p:cNvPr id="964" name="Google Shape;964;p55"/>
          <p:cNvSpPr/>
          <p:nvPr/>
        </p:nvSpPr>
        <p:spPr>
          <a:xfrm>
            <a:off x="369000" y="1488725"/>
            <a:ext cx="4689300" cy="26268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5"/>
          <p:cNvSpPr/>
          <p:nvPr/>
        </p:nvSpPr>
        <p:spPr>
          <a:xfrm>
            <a:off x="473250" y="1345650"/>
            <a:ext cx="3382500" cy="523200"/>
          </a:xfrm>
          <a:prstGeom prst="roundRect">
            <a:avLst>
              <a:gd fmla="val 16667" name="adj"/>
            </a:avLst>
          </a:prstGeom>
          <a:solidFill>
            <a:schemeClr val="accent2"/>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Inter"/>
                <a:ea typeface="Inter"/>
                <a:cs typeface="Inter"/>
                <a:sym typeface="Inter"/>
              </a:rPr>
              <a:t>Core</a:t>
            </a:r>
            <a:endParaRPr b="1">
              <a:solidFill>
                <a:schemeClr val="lt1"/>
              </a:solidFill>
              <a:latin typeface="Inter"/>
              <a:ea typeface="Inter"/>
              <a:cs typeface="Inter"/>
              <a:sym typeface="Inter"/>
            </a:endParaRPr>
          </a:p>
        </p:txBody>
      </p:sp>
      <p:sp>
        <p:nvSpPr>
          <p:cNvPr id="966" name="Google Shape;966;p55"/>
          <p:cNvSpPr/>
          <p:nvPr/>
        </p:nvSpPr>
        <p:spPr>
          <a:xfrm>
            <a:off x="3905251" y="1345650"/>
            <a:ext cx="2545800" cy="523200"/>
          </a:xfrm>
          <a:prstGeom prst="roundRect">
            <a:avLst>
              <a:gd fmla="val 16667" name="adj"/>
            </a:avLst>
          </a:prstGeom>
          <a:solidFill>
            <a:schemeClr val="accent2"/>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Inter"/>
                <a:ea typeface="Inter"/>
                <a:cs typeface="Inter"/>
                <a:sym typeface="Inter"/>
              </a:rPr>
              <a:t>Supporting</a:t>
            </a:r>
            <a:endParaRPr b="1">
              <a:solidFill>
                <a:schemeClr val="lt1"/>
              </a:solidFill>
              <a:latin typeface="Inter"/>
              <a:ea typeface="Inter"/>
              <a:cs typeface="Inter"/>
              <a:sym typeface="Inter"/>
            </a:endParaRPr>
          </a:p>
        </p:txBody>
      </p:sp>
      <p:sp>
        <p:nvSpPr>
          <p:cNvPr id="967" name="Google Shape;967;p55"/>
          <p:cNvSpPr/>
          <p:nvPr/>
        </p:nvSpPr>
        <p:spPr>
          <a:xfrm>
            <a:off x="6520025" y="1345650"/>
            <a:ext cx="2255100" cy="523200"/>
          </a:xfrm>
          <a:prstGeom prst="roundRect">
            <a:avLst>
              <a:gd fmla="val 16667" name="adj"/>
            </a:avLst>
          </a:prstGeom>
          <a:solidFill>
            <a:schemeClr val="accent2"/>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Inter"/>
                <a:ea typeface="Inter"/>
                <a:cs typeface="Inter"/>
                <a:sym typeface="Inter"/>
              </a:rPr>
              <a:t>Generic</a:t>
            </a:r>
            <a:endParaRPr b="1">
              <a:solidFill>
                <a:schemeClr val="lt1"/>
              </a:solidFill>
              <a:latin typeface="Inter"/>
              <a:ea typeface="Inter"/>
              <a:cs typeface="Inter"/>
              <a:sym typeface="Inte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cxnSp>
        <p:nvCxnSpPr>
          <p:cNvPr id="972" name="Google Shape;972;p56"/>
          <p:cNvCxnSpPr/>
          <p:nvPr/>
        </p:nvCxnSpPr>
        <p:spPr>
          <a:xfrm flipH="1">
            <a:off x="5257700" y="0"/>
            <a:ext cx="2684100" cy="5160600"/>
          </a:xfrm>
          <a:prstGeom prst="straightConnector1">
            <a:avLst/>
          </a:prstGeom>
          <a:noFill/>
          <a:ln cap="flat" cmpd="sng" w="9525">
            <a:solidFill>
              <a:schemeClr val="dk2"/>
            </a:solidFill>
            <a:prstDash val="dot"/>
            <a:round/>
            <a:headEnd len="med" w="med" type="none"/>
            <a:tailEnd len="med" w="med" type="none"/>
          </a:ln>
        </p:spPr>
      </p:cxnSp>
      <p:cxnSp>
        <p:nvCxnSpPr>
          <p:cNvPr id="973" name="Google Shape;973;p56"/>
          <p:cNvCxnSpPr/>
          <p:nvPr/>
        </p:nvCxnSpPr>
        <p:spPr>
          <a:xfrm flipH="1">
            <a:off x="1981100" y="0"/>
            <a:ext cx="2684100" cy="5160600"/>
          </a:xfrm>
          <a:prstGeom prst="straightConnector1">
            <a:avLst/>
          </a:prstGeom>
          <a:noFill/>
          <a:ln cap="flat" cmpd="sng" w="9525">
            <a:solidFill>
              <a:schemeClr val="dk2"/>
            </a:solidFill>
            <a:prstDash val="dot"/>
            <a:round/>
            <a:headEnd len="med" w="med" type="none"/>
            <a:tailEnd len="med" w="med" type="none"/>
          </a:ln>
        </p:spPr>
      </p:cxnSp>
      <p:sp>
        <p:nvSpPr>
          <p:cNvPr id="974" name="Google Shape;974;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75" name="Google Shape;975;p56"/>
          <p:cNvPicPr preferRelativeResize="0"/>
          <p:nvPr/>
        </p:nvPicPr>
        <p:blipFill>
          <a:blip r:embed="rId3">
            <a:alphaModFix/>
          </a:blip>
          <a:stretch>
            <a:fillRect/>
          </a:stretch>
        </p:blipFill>
        <p:spPr>
          <a:xfrm>
            <a:off x="2878500" y="549275"/>
            <a:ext cx="1003062" cy="649374"/>
          </a:xfrm>
          <a:prstGeom prst="rect">
            <a:avLst/>
          </a:prstGeom>
          <a:noFill/>
          <a:ln>
            <a:noFill/>
          </a:ln>
        </p:spPr>
      </p:pic>
      <p:pic>
        <p:nvPicPr>
          <p:cNvPr id="976" name="Google Shape;976;p56"/>
          <p:cNvPicPr preferRelativeResize="0"/>
          <p:nvPr/>
        </p:nvPicPr>
        <p:blipFill>
          <a:blip r:embed="rId4">
            <a:alphaModFix/>
          </a:blip>
          <a:stretch>
            <a:fillRect/>
          </a:stretch>
        </p:blipFill>
        <p:spPr>
          <a:xfrm>
            <a:off x="3937200" y="2115425"/>
            <a:ext cx="911397" cy="519500"/>
          </a:xfrm>
          <a:prstGeom prst="rect">
            <a:avLst/>
          </a:prstGeom>
          <a:noFill/>
          <a:ln>
            <a:noFill/>
          </a:ln>
        </p:spPr>
      </p:pic>
      <p:pic>
        <p:nvPicPr>
          <p:cNvPr id="977" name="Google Shape;977;p56"/>
          <p:cNvPicPr preferRelativeResize="0"/>
          <p:nvPr/>
        </p:nvPicPr>
        <p:blipFill>
          <a:blip r:embed="rId5">
            <a:alphaModFix/>
          </a:blip>
          <a:stretch>
            <a:fillRect/>
          </a:stretch>
        </p:blipFill>
        <p:spPr>
          <a:xfrm>
            <a:off x="5212145" y="1027025"/>
            <a:ext cx="986766" cy="393600"/>
          </a:xfrm>
          <a:prstGeom prst="rect">
            <a:avLst/>
          </a:prstGeom>
          <a:noFill/>
          <a:ln>
            <a:noFill/>
          </a:ln>
        </p:spPr>
      </p:pic>
      <p:pic>
        <p:nvPicPr>
          <p:cNvPr id="978" name="Google Shape;978;p56"/>
          <p:cNvPicPr preferRelativeResize="0"/>
          <p:nvPr/>
        </p:nvPicPr>
        <p:blipFill>
          <a:blip r:embed="rId6">
            <a:alphaModFix/>
          </a:blip>
          <a:stretch>
            <a:fillRect/>
          </a:stretch>
        </p:blipFill>
        <p:spPr>
          <a:xfrm>
            <a:off x="4417350" y="3042925"/>
            <a:ext cx="955325" cy="706425"/>
          </a:xfrm>
          <a:prstGeom prst="rect">
            <a:avLst/>
          </a:prstGeom>
          <a:noFill/>
          <a:ln>
            <a:noFill/>
          </a:ln>
        </p:spPr>
      </p:pic>
      <p:pic>
        <p:nvPicPr>
          <p:cNvPr id="979" name="Google Shape;979;p56"/>
          <p:cNvPicPr preferRelativeResize="0"/>
          <p:nvPr/>
        </p:nvPicPr>
        <p:blipFill>
          <a:blip r:embed="rId7">
            <a:alphaModFix/>
          </a:blip>
          <a:stretch>
            <a:fillRect/>
          </a:stretch>
        </p:blipFill>
        <p:spPr>
          <a:xfrm>
            <a:off x="1616125" y="2213725"/>
            <a:ext cx="1225224" cy="649375"/>
          </a:xfrm>
          <a:prstGeom prst="rect">
            <a:avLst/>
          </a:prstGeom>
          <a:noFill/>
          <a:ln>
            <a:noFill/>
          </a:ln>
        </p:spPr>
      </p:pic>
      <p:pic>
        <p:nvPicPr>
          <p:cNvPr id="980" name="Google Shape;980;p56"/>
          <p:cNvPicPr preferRelativeResize="0"/>
          <p:nvPr/>
        </p:nvPicPr>
        <p:blipFill>
          <a:blip r:embed="rId8">
            <a:alphaModFix/>
          </a:blip>
          <a:stretch>
            <a:fillRect/>
          </a:stretch>
        </p:blipFill>
        <p:spPr>
          <a:xfrm>
            <a:off x="1078250" y="3592675"/>
            <a:ext cx="911399" cy="772144"/>
          </a:xfrm>
          <a:prstGeom prst="rect">
            <a:avLst/>
          </a:prstGeom>
          <a:noFill/>
          <a:ln>
            <a:noFill/>
          </a:ln>
        </p:spPr>
      </p:pic>
      <p:pic>
        <p:nvPicPr>
          <p:cNvPr id="981" name="Google Shape;981;p56"/>
          <p:cNvPicPr preferRelativeResize="0"/>
          <p:nvPr/>
        </p:nvPicPr>
        <p:blipFill>
          <a:blip r:embed="rId9">
            <a:alphaModFix/>
          </a:blip>
          <a:stretch>
            <a:fillRect/>
          </a:stretch>
        </p:blipFill>
        <p:spPr>
          <a:xfrm>
            <a:off x="6119525" y="2338075"/>
            <a:ext cx="955325" cy="861520"/>
          </a:xfrm>
          <a:prstGeom prst="rect">
            <a:avLst/>
          </a:prstGeom>
          <a:noFill/>
          <a:ln>
            <a:noFill/>
          </a:ln>
        </p:spPr>
      </p:pic>
      <p:pic>
        <p:nvPicPr>
          <p:cNvPr id="982" name="Google Shape;982;p56"/>
          <p:cNvPicPr preferRelativeResize="0"/>
          <p:nvPr/>
        </p:nvPicPr>
        <p:blipFill>
          <a:blip r:embed="rId10">
            <a:alphaModFix/>
          </a:blip>
          <a:stretch>
            <a:fillRect/>
          </a:stretch>
        </p:blipFill>
        <p:spPr>
          <a:xfrm>
            <a:off x="7472969" y="1466050"/>
            <a:ext cx="861998" cy="649375"/>
          </a:xfrm>
          <a:prstGeom prst="rect">
            <a:avLst/>
          </a:prstGeom>
          <a:noFill/>
          <a:ln>
            <a:noFill/>
          </a:ln>
        </p:spPr>
      </p:pic>
      <p:pic>
        <p:nvPicPr>
          <p:cNvPr id="983" name="Google Shape;983;p56"/>
          <p:cNvPicPr preferRelativeResize="0"/>
          <p:nvPr/>
        </p:nvPicPr>
        <p:blipFill>
          <a:blip r:embed="rId11">
            <a:alphaModFix/>
          </a:blip>
          <a:stretch>
            <a:fillRect/>
          </a:stretch>
        </p:blipFill>
        <p:spPr>
          <a:xfrm>
            <a:off x="6792600" y="3928398"/>
            <a:ext cx="1354750" cy="902600"/>
          </a:xfrm>
          <a:prstGeom prst="rect">
            <a:avLst/>
          </a:prstGeom>
          <a:noFill/>
          <a:ln>
            <a:noFill/>
          </a:ln>
        </p:spPr>
      </p:pic>
      <p:sp>
        <p:nvSpPr>
          <p:cNvPr id="984" name="Google Shape;984;p56"/>
          <p:cNvSpPr txBox="1"/>
          <p:nvPr/>
        </p:nvSpPr>
        <p:spPr>
          <a:xfrm>
            <a:off x="2768500" y="987250"/>
            <a:ext cx="1331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highlight>
                  <a:schemeClr val="dk1"/>
                </a:highlight>
                <a:latin typeface="Inter"/>
                <a:ea typeface="Inter"/>
                <a:cs typeface="Inter"/>
                <a:sym typeface="Inter"/>
              </a:rPr>
              <a:t>Wardley Map</a:t>
            </a:r>
            <a:endParaRPr b="1" sz="1000">
              <a:solidFill>
                <a:schemeClr val="lt1"/>
              </a:solidFill>
              <a:highlight>
                <a:schemeClr val="dk1"/>
              </a:highlight>
              <a:latin typeface="Inter"/>
              <a:ea typeface="Inter"/>
              <a:cs typeface="Inter"/>
              <a:sym typeface="Inter"/>
            </a:endParaRPr>
          </a:p>
        </p:txBody>
      </p:sp>
      <p:sp>
        <p:nvSpPr>
          <p:cNvPr id="985" name="Google Shape;985;p56"/>
          <p:cNvSpPr txBox="1"/>
          <p:nvPr/>
        </p:nvSpPr>
        <p:spPr>
          <a:xfrm>
            <a:off x="1522672" y="2805399"/>
            <a:ext cx="1331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highlight>
                  <a:schemeClr val="dk1"/>
                </a:highlight>
                <a:latin typeface="Inter"/>
                <a:ea typeface="Inter"/>
                <a:cs typeface="Inter"/>
                <a:sym typeface="Inter"/>
              </a:rPr>
              <a:t>Impact</a:t>
            </a:r>
            <a:r>
              <a:rPr b="1" lang="en" sz="1000">
                <a:solidFill>
                  <a:schemeClr val="lt1"/>
                </a:solidFill>
                <a:highlight>
                  <a:schemeClr val="dk1"/>
                </a:highlight>
                <a:latin typeface="Inter"/>
                <a:ea typeface="Inter"/>
                <a:cs typeface="Inter"/>
                <a:sym typeface="Inter"/>
              </a:rPr>
              <a:t> Mapping</a:t>
            </a:r>
            <a:endParaRPr b="1" sz="1000">
              <a:solidFill>
                <a:schemeClr val="lt1"/>
              </a:solidFill>
              <a:highlight>
                <a:schemeClr val="dk1"/>
              </a:highlight>
              <a:latin typeface="Inter"/>
              <a:ea typeface="Inter"/>
              <a:cs typeface="Inter"/>
              <a:sym typeface="Inter"/>
            </a:endParaRPr>
          </a:p>
        </p:txBody>
      </p:sp>
      <p:sp>
        <p:nvSpPr>
          <p:cNvPr id="986" name="Google Shape;986;p56"/>
          <p:cNvSpPr txBox="1"/>
          <p:nvPr/>
        </p:nvSpPr>
        <p:spPr>
          <a:xfrm>
            <a:off x="945497" y="4364824"/>
            <a:ext cx="1331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highlight>
                  <a:schemeClr val="dk1"/>
                </a:highlight>
                <a:latin typeface="Inter"/>
                <a:ea typeface="Inter"/>
                <a:cs typeface="Inter"/>
                <a:sym typeface="Inter"/>
              </a:rPr>
              <a:t>Elevator Pitch</a:t>
            </a:r>
            <a:endParaRPr b="1" sz="1000">
              <a:solidFill>
                <a:schemeClr val="lt1"/>
              </a:solidFill>
              <a:highlight>
                <a:schemeClr val="dk1"/>
              </a:highlight>
              <a:latin typeface="Inter"/>
              <a:ea typeface="Inter"/>
              <a:cs typeface="Inter"/>
              <a:sym typeface="Inter"/>
            </a:endParaRPr>
          </a:p>
        </p:txBody>
      </p:sp>
      <p:sp>
        <p:nvSpPr>
          <p:cNvPr id="987" name="Google Shape;987;p56"/>
          <p:cNvSpPr txBox="1"/>
          <p:nvPr/>
        </p:nvSpPr>
        <p:spPr>
          <a:xfrm>
            <a:off x="3878674" y="2522535"/>
            <a:ext cx="1003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highlight>
                  <a:schemeClr val="dk1"/>
                </a:highlight>
                <a:latin typeface="Inter"/>
                <a:ea typeface="Inter"/>
                <a:cs typeface="Inter"/>
                <a:sym typeface="Inter"/>
              </a:rPr>
              <a:t>Domain Storytelling</a:t>
            </a:r>
            <a:endParaRPr b="1" sz="1000">
              <a:solidFill>
                <a:schemeClr val="lt1"/>
              </a:solidFill>
              <a:highlight>
                <a:schemeClr val="dk1"/>
              </a:highlight>
              <a:latin typeface="Inter"/>
              <a:ea typeface="Inter"/>
              <a:cs typeface="Inter"/>
              <a:sym typeface="Inter"/>
            </a:endParaRPr>
          </a:p>
        </p:txBody>
      </p:sp>
      <p:sp>
        <p:nvSpPr>
          <p:cNvPr id="988" name="Google Shape;988;p56"/>
          <p:cNvSpPr txBox="1"/>
          <p:nvPr/>
        </p:nvSpPr>
        <p:spPr>
          <a:xfrm>
            <a:off x="4328425" y="3644800"/>
            <a:ext cx="1158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highlight>
                  <a:schemeClr val="dk1"/>
                </a:highlight>
                <a:latin typeface="Inter"/>
                <a:ea typeface="Inter"/>
                <a:cs typeface="Inter"/>
                <a:sym typeface="Inter"/>
              </a:rPr>
              <a:t>Business/Lean Model Canvas</a:t>
            </a:r>
            <a:endParaRPr b="1" sz="1000">
              <a:solidFill>
                <a:schemeClr val="lt1"/>
              </a:solidFill>
              <a:highlight>
                <a:schemeClr val="dk1"/>
              </a:highlight>
              <a:latin typeface="Inter"/>
              <a:ea typeface="Inter"/>
              <a:cs typeface="Inter"/>
              <a:sym typeface="Inter"/>
            </a:endParaRPr>
          </a:p>
        </p:txBody>
      </p:sp>
      <p:sp>
        <p:nvSpPr>
          <p:cNvPr id="989" name="Google Shape;989;p56"/>
          <p:cNvSpPr txBox="1"/>
          <p:nvPr/>
        </p:nvSpPr>
        <p:spPr>
          <a:xfrm>
            <a:off x="5135942" y="1367124"/>
            <a:ext cx="133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highlight>
                  <a:schemeClr val="dk1"/>
                </a:highlight>
                <a:latin typeface="Inter"/>
                <a:ea typeface="Inter"/>
                <a:cs typeface="Inter"/>
                <a:sym typeface="Inter"/>
              </a:rPr>
              <a:t>Event Storming (Strategic Design)</a:t>
            </a:r>
            <a:endParaRPr b="1" sz="1000">
              <a:solidFill>
                <a:schemeClr val="lt1"/>
              </a:solidFill>
              <a:highlight>
                <a:schemeClr val="dk1"/>
              </a:highlight>
              <a:latin typeface="Inter"/>
              <a:ea typeface="Inter"/>
              <a:cs typeface="Inter"/>
              <a:sym typeface="Inter"/>
            </a:endParaRPr>
          </a:p>
        </p:txBody>
      </p:sp>
      <p:sp>
        <p:nvSpPr>
          <p:cNvPr id="990" name="Google Shape;990;p56"/>
          <p:cNvSpPr txBox="1"/>
          <p:nvPr/>
        </p:nvSpPr>
        <p:spPr>
          <a:xfrm>
            <a:off x="6314522" y="2927124"/>
            <a:ext cx="133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highlight>
                  <a:schemeClr val="dk1"/>
                </a:highlight>
                <a:latin typeface="Inter"/>
                <a:ea typeface="Inter"/>
                <a:cs typeface="Inter"/>
                <a:sym typeface="Inter"/>
              </a:rPr>
              <a:t>Customer Journey Map</a:t>
            </a:r>
            <a:endParaRPr b="1" sz="1000">
              <a:solidFill>
                <a:schemeClr val="lt1"/>
              </a:solidFill>
              <a:highlight>
                <a:schemeClr val="dk1"/>
              </a:highlight>
              <a:latin typeface="Inter"/>
              <a:ea typeface="Inter"/>
              <a:cs typeface="Inter"/>
              <a:sym typeface="Inter"/>
            </a:endParaRPr>
          </a:p>
        </p:txBody>
      </p:sp>
      <p:sp>
        <p:nvSpPr>
          <p:cNvPr id="991" name="Google Shape;991;p56"/>
          <p:cNvSpPr txBox="1"/>
          <p:nvPr/>
        </p:nvSpPr>
        <p:spPr>
          <a:xfrm>
            <a:off x="7591874" y="1845475"/>
            <a:ext cx="877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highlight>
                  <a:schemeClr val="dk1"/>
                </a:highlight>
                <a:latin typeface="Inter"/>
                <a:ea typeface="Inter"/>
                <a:cs typeface="Inter"/>
                <a:sym typeface="Inter"/>
              </a:rPr>
              <a:t>Use </a:t>
            </a:r>
            <a:r>
              <a:rPr b="1" lang="en" sz="1000">
                <a:solidFill>
                  <a:schemeClr val="lt1"/>
                </a:solidFill>
                <a:highlight>
                  <a:schemeClr val="dk1"/>
                </a:highlight>
                <a:latin typeface="Inter"/>
                <a:ea typeface="Inter"/>
                <a:cs typeface="Inter"/>
                <a:sym typeface="Inter"/>
              </a:rPr>
              <a:t>Story Mapping</a:t>
            </a:r>
            <a:endParaRPr b="1" sz="1000">
              <a:solidFill>
                <a:schemeClr val="lt1"/>
              </a:solidFill>
              <a:highlight>
                <a:schemeClr val="dk1"/>
              </a:highlight>
              <a:latin typeface="Inter"/>
              <a:ea typeface="Inter"/>
              <a:cs typeface="Inter"/>
              <a:sym typeface="Inter"/>
            </a:endParaRPr>
          </a:p>
        </p:txBody>
      </p:sp>
      <p:sp>
        <p:nvSpPr>
          <p:cNvPr id="992" name="Google Shape;992;p56"/>
          <p:cNvSpPr txBox="1"/>
          <p:nvPr/>
        </p:nvSpPr>
        <p:spPr>
          <a:xfrm>
            <a:off x="7074050" y="4502125"/>
            <a:ext cx="1288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highlight>
                  <a:schemeClr val="dk1"/>
                </a:highlight>
                <a:latin typeface="Inter"/>
                <a:ea typeface="Inter"/>
                <a:cs typeface="Inter"/>
                <a:sym typeface="Inter"/>
              </a:rPr>
              <a:t>Example </a:t>
            </a:r>
            <a:r>
              <a:rPr b="1" lang="en" sz="1000">
                <a:solidFill>
                  <a:schemeClr val="lt1"/>
                </a:solidFill>
                <a:highlight>
                  <a:schemeClr val="dk1"/>
                </a:highlight>
                <a:latin typeface="Inter"/>
                <a:ea typeface="Inter"/>
                <a:cs typeface="Inter"/>
                <a:sym typeface="Inter"/>
              </a:rPr>
              <a:t>Mapping</a:t>
            </a:r>
            <a:endParaRPr b="1" sz="1000">
              <a:solidFill>
                <a:schemeClr val="lt1"/>
              </a:solidFill>
              <a:highlight>
                <a:schemeClr val="dk1"/>
              </a:highlight>
              <a:latin typeface="Inter"/>
              <a:ea typeface="Inter"/>
              <a:cs typeface="Inter"/>
              <a:sym typeface="Inter"/>
            </a:endParaRPr>
          </a:p>
        </p:txBody>
      </p:sp>
      <p:cxnSp>
        <p:nvCxnSpPr>
          <p:cNvPr id="993" name="Google Shape;993;p56"/>
          <p:cNvCxnSpPr>
            <a:stCxn id="986" idx="1"/>
            <a:endCxn id="984" idx="1"/>
          </p:cNvCxnSpPr>
          <p:nvPr/>
        </p:nvCxnSpPr>
        <p:spPr>
          <a:xfrm flipH="1" rot="10800000">
            <a:off x="945497" y="1156474"/>
            <a:ext cx="1823100" cy="3377700"/>
          </a:xfrm>
          <a:prstGeom prst="bentConnector3">
            <a:avLst>
              <a:gd fmla="val -13062" name="adj1"/>
            </a:avLst>
          </a:prstGeom>
          <a:noFill/>
          <a:ln cap="flat" cmpd="sng" w="9525">
            <a:solidFill>
              <a:schemeClr val="dk2"/>
            </a:solidFill>
            <a:prstDash val="solid"/>
            <a:round/>
            <a:headEnd len="med" w="med" type="none"/>
            <a:tailEnd len="med" w="med" type="triangle"/>
          </a:ln>
        </p:spPr>
      </p:cxnSp>
      <p:cxnSp>
        <p:nvCxnSpPr>
          <p:cNvPr id="994" name="Google Shape;994;p56"/>
          <p:cNvCxnSpPr>
            <a:stCxn id="979" idx="0"/>
            <a:endCxn id="984" idx="1"/>
          </p:cNvCxnSpPr>
          <p:nvPr/>
        </p:nvCxnSpPr>
        <p:spPr>
          <a:xfrm rot="-5400000">
            <a:off x="1969987" y="1415275"/>
            <a:ext cx="1057200" cy="539700"/>
          </a:xfrm>
          <a:prstGeom prst="bentConnector2">
            <a:avLst/>
          </a:prstGeom>
          <a:noFill/>
          <a:ln cap="flat" cmpd="sng" w="9525">
            <a:solidFill>
              <a:schemeClr val="dk2"/>
            </a:solidFill>
            <a:prstDash val="solid"/>
            <a:round/>
            <a:headEnd len="med" w="med" type="none"/>
            <a:tailEnd len="med" w="med" type="none"/>
          </a:ln>
        </p:spPr>
      </p:cxnSp>
      <p:cxnSp>
        <p:nvCxnSpPr>
          <p:cNvPr id="995" name="Google Shape;995;p56"/>
          <p:cNvCxnSpPr>
            <a:stCxn id="984" idx="2"/>
            <a:endCxn id="987" idx="1"/>
          </p:cNvCxnSpPr>
          <p:nvPr/>
        </p:nvCxnSpPr>
        <p:spPr>
          <a:xfrm flipH="1" rot="-5400000">
            <a:off x="2935000" y="1825150"/>
            <a:ext cx="1443000" cy="444600"/>
          </a:xfrm>
          <a:prstGeom prst="bentConnector2">
            <a:avLst/>
          </a:prstGeom>
          <a:noFill/>
          <a:ln cap="flat" cmpd="sng" w="9525">
            <a:solidFill>
              <a:schemeClr val="dk2"/>
            </a:solidFill>
            <a:prstDash val="solid"/>
            <a:round/>
            <a:headEnd len="med" w="med" type="none"/>
            <a:tailEnd len="med" w="med" type="none"/>
          </a:ln>
        </p:spPr>
      </p:cxnSp>
      <p:cxnSp>
        <p:nvCxnSpPr>
          <p:cNvPr id="996" name="Google Shape;996;p56"/>
          <p:cNvCxnSpPr>
            <a:stCxn id="986" idx="3"/>
            <a:endCxn id="988" idx="2"/>
          </p:cNvCxnSpPr>
          <p:nvPr/>
        </p:nvCxnSpPr>
        <p:spPr>
          <a:xfrm flipH="1" rot="10800000">
            <a:off x="2276897" y="4137274"/>
            <a:ext cx="2630700" cy="396900"/>
          </a:xfrm>
          <a:prstGeom prst="bentConnector2">
            <a:avLst/>
          </a:prstGeom>
          <a:noFill/>
          <a:ln cap="flat" cmpd="sng" w="9525">
            <a:solidFill>
              <a:schemeClr val="dk2"/>
            </a:solidFill>
            <a:prstDash val="solid"/>
            <a:round/>
            <a:headEnd len="med" w="med" type="none"/>
            <a:tailEnd len="med" w="med" type="triangle"/>
          </a:ln>
        </p:spPr>
      </p:cxnSp>
      <p:cxnSp>
        <p:nvCxnSpPr>
          <p:cNvPr id="997" name="Google Shape;997;p56"/>
          <p:cNvCxnSpPr>
            <a:stCxn id="985" idx="2"/>
            <a:endCxn id="988" idx="1"/>
          </p:cNvCxnSpPr>
          <p:nvPr/>
        </p:nvCxnSpPr>
        <p:spPr>
          <a:xfrm flipH="1" rot="-5400000">
            <a:off x="2884972" y="2447499"/>
            <a:ext cx="747000" cy="2140200"/>
          </a:xfrm>
          <a:prstGeom prst="bentConnector2">
            <a:avLst/>
          </a:prstGeom>
          <a:noFill/>
          <a:ln cap="flat" cmpd="sng" w="9525">
            <a:solidFill>
              <a:schemeClr val="dk2"/>
            </a:solidFill>
            <a:prstDash val="solid"/>
            <a:round/>
            <a:headEnd len="med" w="med" type="none"/>
            <a:tailEnd len="med" w="med" type="triangle"/>
          </a:ln>
        </p:spPr>
      </p:cxnSp>
      <p:cxnSp>
        <p:nvCxnSpPr>
          <p:cNvPr id="998" name="Google Shape;998;p56"/>
          <p:cNvCxnSpPr>
            <a:stCxn id="989" idx="2"/>
            <a:endCxn id="981" idx="1"/>
          </p:cNvCxnSpPr>
          <p:nvPr/>
        </p:nvCxnSpPr>
        <p:spPr>
          <a:xfrm flipH="1" rot="-5400000">
            <a:off x="5506142" y="2155224"/>
            <a:ext cx="909000" cy="318000"/>
          </a:xfrm>
          <a:prstGeom prst="bentConnector2">
            <a:avLst/>
          </a:prstGeom>
          <a:noFill/>
          <a:ln cap="flat" cmpd="sng" w="9525">
            <a:solidFill>
              <a:schemeClr val="dk2"/>
            </a:solidFill>
            <a:prstDash val="solid"/>
            <a:round/>
            <a:headEnd len="med" w="med" type="none"/>
            <a:tailEnd len="med" w="med" type="none"/>
          </a:ln>
        </p:spPr>
      </p:cxnSp>
      <p:cxnSp>
        <p:nvCxnSpPr>
          <p:cNvPr id="999" name="Google Shape;999;p56"/>
          <p:cNvCxnSpPr>
            <a:stCxn id="987" idx="3"/>
            <a:endCxn id="981" idx="1"/>
          </p:cNvCxnSpPr>
          <p:nvPr/>
        </p:nvCxnSpPr>
        <p:spPr>
          <a:xfrm>
            <a:off x="4881874" y="2768835"/>
            <a:ext cx="1237800" cy="0"/>
          </a:xfrm>
          <a:prstGeom prst="straightConnector1">
            <a:avLst/>
          </a:prstGeom>
          <a:noFill/>
          <a:ln cap="flat" cmpd="sng" w="9525">
            <a:solidFill>
              <a:schemeClr val="dk2"/>
            </a:solidFill>
            <a:prstDash val="solid"/>
            <a:round/>
            <a:headEnd len="med" w="med" type="none"/>
            <a:tailEnd len="med" w="med" type="triangle"/>
          </a:ln>
        </p:spPr>
      </p:cxnSp>
      <p:cxnSp>
        <p:nvCxnSpPr>
          <p:cNvPr id="1000" name="Google Shape;1000;p56"/>
          <p:cNvCxnSpPr>
            <a:stCxn id="981" idx="3"/>
            <a:endCxn id="991" idx="1"/>
          </p:cNvCxnSpPr>
          <p:nvPr/>
        </p:nvCxnSpPr>
        <p:spPr>
          <a:xfrm flipH="1" rot="10800000">
            <a:off x="7074850" y="2091735"/>
            <a:ext cx="516900" cy="677100"/>
          </a:xfrm>
          <a:prstGeom prst="bentConnector3">
            <a:avLst>
              <a:gd fmla="val 50012" name="adj1"/>
            </a:avLst>
          </a:prstGeom>
          <a:noFill/>
          <a:ln cap="flat" cmpd="sng" w="9525">
            <a:solidFill>
              <a:schemeClr val="dk2"/>
            </a:solidFill>
            <a:prstDash val="solid"/>
            <a:round/>
            <a:headEnd len="med" w="med" type="none"/>
            <a:tailEnd len="med" w="med" type="triangle"/>
          </a:ln>
        </p:spPr>
      </p:cxnSp>
      <p:cxnSp>
        <p:nvCxnSpPr>
          <p:cNvPr id="1001" name="Google Shape;1001;p56"/>
          <p:cNvCxnSpPr>
            <a:stCxn id="991" idx="3"/>
            <a:endCxn id="992" idx="3"/>
          </p:cNvCxnSpPr>
          <p:nvPr/>
        </p:nvCxnSpPr>
        <p:spPr>
          <a:xfrm flipH="1">
            <a:off x="8362874" y="2091775"/>
            <a:ext cx="106800" cy="2579700"/>
          </a:xfrm>
          <a:prstGeom prst="bentConnector3">
            <a:avLst>
              <a:gd fmla="val -222963" name="adj1"/>
            </a:avLst>
          </a:prstGeom>
          <a:noFill/>
          <a:ln cap="flat" cmpd="sng" w="9525">
            <a:solidFill>
              <a:schemeClr val="dk2"/>
            </a:solidFill>
            <a:prstDash val="solid"/>
            <a:round/>
            <a:headEnd len="med" w="med" type="triangle"/>
            <a:tailEnd len="med" w="med" type="none"/>
          </a:ln>
        </p:spPr>
      </p:cxnSp>
      <p:cxnSp>
        <p:nvCxnSpPr>
          <p:cNvPr id="1002" name="Google Shape;1002;p56"/>
          <p:cNvCxnSpPr>
            <a:stCxn id="984" idx="3"/>
            <a:endCxn id="989" idx="1"/>
          </p:cNvCxnSpPr>
          <p:nvPr/>
        </p:nvCxnSpPr>
        <p:spPr>
          <a:xfrm>
            <a:off x="4099900" y="1156600"/>
            <a:ext cx="1035900" cy="456900"/>
          </a:xfrm>
          <a:prstGeom prst="bentConnector3">
            <a:avLst>
              <a:gd fmla="val 50007" name="adj1"/>
            </a:avLst>
          </a:prstGeom>
          <a:noFill/>
          <a:ln cap="flat" cmpd="sng" w="9525">
            <a:solidFill>
              <a:schemeClr val="dk2"/>
            </a:solidFill>
            <a:prstDash val="solid"/>
            <a:round/>
            <a:headEnd len="med" w="med" type="none"/>
            <a:tailEnd len="med" w="med" type="triangle"/>
          </a:ln>
        </p:spPr>
      </p:cxnSp>
      <p:cxnSp>
        <p:nvCxnSpPr>
          <p:cNvPr id="1003" name="Google Shape;1003;p56"/>
          <p:cNvCxnSpPr>
            <a:stCxn id="984" idx="2"/>
            <a:endCxn id="988" idx="1"/>
          </p:cNvCxnSpPr>
          <p:nvPr/>
        </p:nvCxnSpPr>
        <p:spPr>
          <a:xfrm flipH="1" rot="-5400000">
            <a:off x="2598700" y="2161450"/>
            <a:ext cx="2565300" cy="894300"/>
          </a:xfrm>
          <a:prstGeom prst="bentConnector2">
            <a:avLst/>
          </a:prstGeom>
          <a:noFill/>
          <a:ln cap="flat" cmpd="sng" w="9525">
            <a:solidFill>
              <a:schemeClr val="dk2"/>
            </a:solidFill>
            <a:prstDash val="solid"/>
            <a:round/>
            <a:headEnd len="med" w="med" type="none"/>
            <a:tailEnd len="med" w="med" type="none"/>
          </a:ln>
        </p:spPr>
      </p:cxnSp>
      <p:sp>
        <p:nvSpPr>
          <p:cNvPr id="1004" name="Google Shape;1004;p56"/>
          <p:cNvSpPr txBox="1"/>
          <p:nvPr/>
        </p:nvSpPr>
        <p:spPr>
          <a:xfrm>
            <a:off x="784500" y="1192600"/>
            <a:ext cx="1043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Inter"/>
                <a:ea typeface="Inter"/>
                <a:cs typeface="Inter"/>
                <a:sym typeface="Inter"/>
              </a:rPr>
              <a:t>Provides business &amp; </a:t>
            </a:r>
            <a:r>
              <a:rPr lang="en" sz="800">
                <a:latin typeface="Inter"/>
                <a:ea typeface="Inter"/>
                <a:cs typeface="Inter"/>
                <a:sym typeface="Inter"/>
              </a:rPr>
              <a:t>competitive</a:t>
            </a:r>
            <a:r>
              <a:rPr lang="en" sz="800">
                <a:latin typeface="Inter"/>
                <a:ea typeface="Inter"/>
                <a:cs typeface="Inter"/>
                <a:sym typeface="Inter"/>
              </a:rPr>
              <a:t> context</a:t>
            </a:r>
            <a:endParaRPr sz="800">
              <a:latin typeface="Inter"/>
              <a:ea typeface="Inter"/>
              <a:cs typeface="Inter"/>
              <a:sym typeface="Inter"/>
            </a:endParaRPr>
          </a:p>
        </p:txBody>
      </p:sp>
      <p:sp>
        <p:nvSpPr>
          <p:cNvPr id="1005" name="Google Shape;1005;p56"/>
          <p:cNvSpPr txBox="1"/>
          <p:nvPr/>
        </p:nvSpPr>
        <p:spPr>
          <a:xfrm>
            <a:off x="2305575" y="1705825"/>
            <a:ext cx="1043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Inter"/>
                <a:ea typeface="Inter"/>
                <a:cs typeface="Inter"/>
                <a:sym typeface="Inter"/>
              </a:rPr>
              <a:t>Provides customer context</a:t>
            </a:r>
            <a:endParaRPr sz="800">
              <a:latin typeface="Inter"/>
              <a:ea typeface="Inter"/>
              <a:cs typeface="Inter"/>
              <a:sym typeface="Inter"/>
            </a:endParaRPr>
          </a:p>
        </p:txBody>
      </p:sp>
      <p:sp>
        <p:nvSpPr>
          <p:cNvPr id="1006" name="Google Shape;1006;p56"/>
          <p:cNvSpPr txBox="1"/>
          <p:nvPr/>
        </p:nvSpPr>
        <p:spPr>
          <a:xfrm>
            <a:off x="3366800" y="4586250"/>
            <a:ext cx="16272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latin typeface="Inter"/>
                <a:ea typeface="Inter"/>
                <a:cs typeface="Inter"/>
                <a:sym typeface="Inter"/>
              </a:rPr>
              <a:t>Provides business &amp; competitive context</a:t>
            </a:r>
            <a:endParaRPr sz="800">
              <a:latin typeface="Inter"/>
              <a:ea typeface="Inter"/>
              <a:cs typeface="Inter"/>
              <a:sym typeface="Inter"/>
            </a:endParaRPr>
          </a:p>
        </p:txBody>
      </p:sp>
      <p:cxnSp>
        <p:nvCxnSpPr>
          <p:cNvPr id="1007" name="Google Shape;1007;p56"/>
          <p:cNvCxnSpPr>
            <a:stCxn id="988" idx="3"/>
            <a:endCxn id="981" idx="1"/>
          </p:cNvCxnSpPr>
          <p:nvPr/>
        </p:nvCxnSpPr>
        <p:spPr>
          <a:xfrm flipH="1" rot="10800000">
            <a:off x="5487025" y="2768800"/>
            <a:ext cx="632400" cy="1122300"/>
          </a:xfrm>
          <a:prstGeom prst="bentConnector3">
            <a:avLst>
              <a:gd fmla="val 50008" name="adj1"/>
            </a:avLst>
          </a:prstGeom>
          <a:noFill/>
          <a:ln cap="flat" cmpd="sng" w="9525">
            <a:solidFill>
              <a:schemeClr val="dk2"/>
            </a:solidFill>
            <a:prstDash val="solid"/>
            <a:round/>
            <a:headEnd len="med" w="med" type="none"/>
            <a:tailEnd len="med" w="med" type="none"/>
          </a:ln>
        </p:spPr>
      </p:cxnSp>
      <p:sp>
        <p:nvSpPr>
          <p:cNvPr id="1008" name="Google Shape;1008;p56"/>
          <p:cNvSpPr txBox="1"/>
          <p:nvPr/>
        </p:nvSpPr>
        <p:spPr>
          <a:xfrm>
            <a:off x="3535175" y="1610375"/>
            <a:ext cx="1158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highlight>
                  <a:schemeClr val="lt1"/>
                </a:highlight>
                <a:latin typeface="Inter"/>
                <a:ea typeface="Inter"/>
                <a:cs typeface="Inter"/>
                <a:sym typeface="Inter"/>
              </a:rPr>
              <a:t>Provides prioritized domains</a:t>
            </a:r>
            <a:endParaRPr sz="800">
              <a:highlight>
                <a:schemeClr val="lt1"/>
              </a:highlight>
              <a:latin typeface="Inter"/>
              <a:ea typeface="Inter"/>
              <a:cs typeface="Inter"/>
              <a:sym typeface="Inter"/>
            </a:endParaRPr>
          </a:p>
        </p:txBody>
      </p:sp>
      <p:sp>
        <p:nvSpPr>
          <p:cNvPr id="1009" name="Google Shape;1009;p56"/>
          <p:cNvSpPr txBox="1"/>
          <p:nvPr/>
        </p:nvSpPr>
        <p:spPr>
          <a:xfrm>
            <a:off x="3929450" y="575225"/>
            <a:ext cx="1158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highlight>
                  <a:schemeClr val="lt1"/>
                </a:highlight>
                <a:latin typeface="Inter"/>
                <a:ea typeface="Inter"/>
                <a:cs typeface="Inter"/>
                <a:sym typeface="Inter"/>
              </a:rPr>
              <a:t>Provides domain categorization (core / support / generic)</a:t>
            </a:r>
            <a:endParaRPr sz="800">
              <a:highlight>
                <a:schemeClr val="lt1"/>
              </a:highlight>
              <a:latin typeface="Inter"/>
              <a:ea typeface="Inter"/>
              <a:cs typeface="Inter"/>
              <a:sym typeface="Inter"/>
            </a:endParaRPr>
          </a:p>
        </p:txBody>
      </p:sp>
      <p:sp>
        <p:nvSpPr>
          <p:cNvPr id="1010" name="Google Shape;1010;p56"/>
          <p:cNvSpPr txBox="1"/>
          <p:nvPr/>
        </p:nvSpPr>
        <p:spPr>
          <a:xfrm>
            <a:off x="4822100" y="2088575"/>
            <a:ext cx="1003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Inter"/>
                <a:ea typeface="Inter"/>
                <a:cs typeface="Inter"/>
                <a:sym typeface="Inter"/>
              </a:rPr>
              <a:t>Provides </a:t>
            </a:r>
            <a:r>
              <a:rPr lang="en" sz="800">
                <a:latin typeface="Inter"/>
                <a:ea typeface="Inter"/>
                <a:cs typeface="Inter"/>
                <a:sym typeface="Inter"/>
              </a:rPr>
              <a:t>essential</a:t>
            </a:r>
            <a:r>
              <a:rPr lang="en" sz="800">
                <a:latin typeface="Inter"/>
                <a:ea typeface="Inter"/>
                <a:cs typeface="Inter"/>
                <a:sym typeface="Inter"/>
              </a:rPr>
              <a:t> business flows / value chains </a:t>
            </a:r>
            <a:endParaRPr sz="800">
              <a:latin typeface="Inter"/>
              <a:ea typeface="Inter"/>
              <a:cs typeface="Inter"/>
              <a:sym typeface="Inter"/>
            </a:endParaRPr>
          </a:p>
        </p:txBody>
      </p:sp>
      <p:sp>
        <p:nvSpPr>
          <p:cNvPr id="1011" name="Google Shape;1011;p56"/>
          <p:cNvSpPr txBox="1"/>
          <p:nvPr/>
        </p:nvSpPr>
        <p:spPr>
          <a:xfrm>
            <a:off x="7331775" y="2331550"/>
            <a:ext cx="1003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Inter"/>
                <a:ea typeface="Inter"/>
                <a:cs typeface="Inter"/>
                <a:sym typeface="Inter"/>
              </a:rPr>
              <a:t>Provides context for user story breakdown</a:t>
            </a:r>
            <a:endParaRPr sz="800">
              <a:latin typeface="Inter"/>
              <a:ea typeface="Inter"/>
              <a:cs typeface="Inter"/>
              <a:sym typeface="Inter"/>
            </a:endParaRPr>
          </a:p>
        </p:txBody>
      </p:sp>
      <p:sp>
        <p:nvSpPr>
          <p:cNvPr id="1012" name="Google Shape;1012;p56"/>
          <p:cNvSpPr txBox="1"/>
          <p:nvPr/>
        </p:nvSpPr>
        <p:spPr>
          <a:xfrm rot="5400000">
            <a:off x="7747500" y="3504400"/>
            <a:ext cx="138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Inter"/>
                <a:ea typeface="Inter"/>
                <a:cs typeface="Inter"/>
                <a:sym typeface="Inter"/>
              </a:rPr>
              <a:t>Provides story-level domain context</a:t>
            </a:r>
            <a:endParaRPr sz="800">
              <a:latin typeface="Inter"/>
              <a:ea typeface="Inter"/>
              <a:cs typeface="Inter"/>
              <a:sym typeface="Inter"/>
            </a:endParaRPr>
          </a:p>
        </p:txBody>
      </p:sp>
      <p:sp>
        <p:nvSpPr>
          <p:cNvPr id="1013" name="Google Shape;1013;p56"/>
          <p:cNvSpPr txBox="1"/>
          <p:nvPr/>
        </p:nvSpPr>
        <p:spPr>
          <a:xfrm>
            <a:off x="2472700" y="3928400"/>
            <a:ext cx="162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highlight>
                  <a:schemeClr val="lt1"/>
                </a:highlight>
                <a:latin typeface="Inter"/>
                <a:ea typeface="Inter"/>
                <a:cs typeface="Inter"/>
                <a:sym typeface="Inter"/>
              </a:rPr>
              <a:t>Provides customer context</a:t>
            </a:r>
            <a:endParaRPr sz="800">
              <a:highlight>
                <a:schemeClr val="lt1"/>
              </a:highlight>
              <a:latin typeface="Inter"/>
              <a:ea typeface="Inter"/>
              <a:cs typeface="Inter"/>
              <a:sym typeface="Inter"/>
            </a:endParaRPr>
          </a:p>
        </p:txBody>
      </p:sp>
      <p:sp>
        <p:nvSpPr>
          <p:cNvPr id="1014" name="Google Shape;1014;p56"/>
          <p:cNvSpPr txBox="1"/>
          <p:nvPr/>
        </p:nvSpPr>
        <p:spPr>
          <a:xfrm>
            <a:off x="3196625" y="27025"/>
            <a:ext cx="141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a:latin typeface="Inter"/>
                <a:ea typeface="Inter"/>
                <a:cs typeface="Inter"/>
                <a:sym typeface="Inter"/>
              </a:rPr>
              <a:t>Business-level Discovery Techniques</a:t>
            </a:r>
            <a:endParaRPr b="1" i="1" sz="800">
              <a:latin typeface="Inter"/>
              <a:ea typeface="Inter"/>
              <a:cs typeface="Inter"/>
              <a:sym typeface="Inter"/>
            </a:endParaRPr>
          </a:p>
        </p:txBody>
      </p:sp>
      <p:sp>
        <p:nvSpPr>
          <p:cNvPr id="1015" name="Google Shape;1015;p56"/>
          <p:cNvSpPr txBox="1"/>
          <p:nvPr/>
        </p:nvSpPr>
        <p:spPr>
          <a:xfrm>
            <a:off x="6320825" y="27025"/>
            <a:ext cx="141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a:latin typeface="Inter"/>
                <a:ea typeface="Inter"/>
                <a:cs typeface="Inter"/>
                <a:sym typeface="Inter"/>
              </a:rPr>
              <a:t>Domain</a:t>
            </a:r>
            <a:r>
              <a:rPr b="1" i="1" lang="en" sz="800">
                <a:latin typeface="Inter"/>
                <a:ea typeface="Inter"/>
                <a:cs typeface="Inter"/>
                <a:sym typeface="Inter"/>
              </a:rPr>
              <a:t>-level Discovery Techniques</a:t>
            </a:r>
            <a:endParaRPr b="1" i="1" sz="800">
              <a:latin typeface="Inter"/>
              <a:ea typeface="Inter"/>
              <a:cs typeface="Inter"/>
              <a:sym typeface="Inter"/>
            </a:endParaRPr>
          </a:p>
        </p:txBody>
      </p:sp>
      <p:sp>
        <p:nvSpPr>
          <p:cNvPr id="1016" name="Google Shape;1016;p56"/>
          <p:cNvSpPr txBox="1"/>
          <p:nvPr/>
        </p:nvSpPr>
        <p:spPr>
          <a:xfrm>
            <a:off x="7950425" y="27025"/>
            <a:ext cx="1225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a:latin typeface="Inter"/>
                <a:ea typeface="Inter"/>
                <a:cs typeface="Inter"/>
                <a:sym typeface="Inter"/>
              </a:rPr>
              <a:t>Story-level </a:t>
            </a:r>
            <a:r>
              <a:rPr b="1" i="1" lang="en" sz="800">
                <a:latin typeface="Inter"/>
                <a:ea typeface="Inter"/>
                <a:cs typeface="Inter"/>
                <a:sym typeface="Inter"/>
              </a:rPr>
              <a:t>Discovery Techniques</a:t>
            </a:r>
            <a:endParaRPr b="1" i="1" sz="800">
              <a:latin typeface="Inter"/>
              <a:ea typeface="Inter"/>
              <a:cs typeface="Inter"/>
              <a:sym typeface="Inter"/>
            </a:endParaRPr>
          </a:p>
        </p:txBody>
      </p:sp>
      <p:sp>
        <p:nvSpPr>
          <p:cNvPr id="1017" name="Google Shape;1017;p56"/>
          <p:cNvSpPr txBox="1"/>
          <p:nvPr>
            <p:ph type="title"/>
          </p:nvPr>
        </p:nvSpPr>
        <p:spPr>
          <a:xfrm>
            <a:off x="209250" y="327850"/>
            <a:ext cx="2719800" cy="52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t>Discovery techniques and their relationships</a:t>
            </a:r>
            <a:endParaRPr sz="1800"/>
          </a:p>
        </p:txBody>
      </p:sp>
      <p:cxnSp>
        <p:nvCxnSpPr>
          <p:cNvPr id="1018" name="Google Shape;1018;p56"/>
          <p:cNvCxnSpPr/>
          <p:nvPr/>
        </p:nvCxnSpPr>
        <p:spPr>
          <a:xfrm flipH="1" rot="10800000">
            <a:off x="4780375" y="1850550"/>
            <a:ext cx="338400" cy="233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Bounded Contexts</a:t>
            </a:r>
            <a:endParaRPr/>
          </a:p>
        </p:txBody>
      </p:sp>
      <p:sp>
        <p:nvSpPr>
          <p:cNvPr id="177" name="Google Shape;17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8" name="Google Shape;178;p21"/>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Clr>
                <a:schemeClr val="dk1"/>
              </a:buClr>
              <a:buSzPts val="1100"/>
              <a:buFont typeface="Arial"/>
              <a:buNone/>
            </a:pPr>
            <a:r>
              <a:rPr lang="en">
                <a:solidFill>
                  <a:schemeClr val="dk1"/>
                </a:solidFill>
              </a:rPr>
              <a:t>Independent != Isolated</a:t>
            </a:r>
            <a:endParaRPr/>
          </a:p>
        </p:txBody>
      </p:sp>
      <p:sp>
        <p:nvSpPr>
          <p:cNvPr id="179" name="Google Shape;179;p21"/>
          <p:cNvSpPr/>
          <p:nvPr/>
        </p:nvSpPr>
        <p:spPr>
          <a:xfrm>
            <a:off x="617726" y="1158925"/>
            <a:ext cx="7854793" cy="3437218"/>
          </a:xfrm>
          <a:custGeom>
            <a:rect b="b" l="l" r="r" t="t"/>
            <a:pathLst>
              <a:path extrusionOk="0" h="93118" w="196591">
                <a:moveTo>
                  <a:pt x="36299" y="12011"/>
                </a:moveTo>
                <a:cubicBezTo>
                  <a:pt x="57021" y="1614"/>
                  <a:pt x="99496" y="-2368"/>
                  <a:pt x="124347" y="1393"/>
                </a:cubicBezTo>
                <a:cubicBezTo>
                  <a:pt x="149198" y="5154"/>
                  <a:pt x="175892" y="23072"/>
                  <a:pt x="185405" y="34576"/>
                </a:cubicBezTo>
                <a:cubicBezTo>
                  <a:pt x="194918" y="46080"/>
                  <a:pt x="206422" y="60681"/>
                  <a:pt x="181423" y="70415"/>
                </a:cubicBezTo>
                <a:cubicBezTo>
                  <a:pt x="156425" y="80149"/>
                  <a:pt x="65648" y="94086"/>
                  <a:pt x="35414" y="92980"/>
                </a:cubicBezTo>
                <a:cubicBezTo>
                  <a:pt x="5180" y="91874"/>
                  <a:pt x="-129" y="77273"/>
                  <a:pt x="18" y="63778"/>
                </a:cubicBezTo>
                <a:cubicBezTo>
                  <a:pt x="166" y="50283"/>
                  <a:pt x="15578" y="22409"/>
                  <a:pt x="36299" y="12011"/>
                </a:cubicBezTo>
                <a:close/>
              </a:path>
            </a:pathLst>
          </a:custGeom>
          <a:solidFill>
            <a:schemeClr val="accent1"/>
          </a:solidFill>
          <a:ln cap="flat" cmpd="sng" w="38100">
            <a:solidFill>
              <a:schemeClr val="dk2"/>
            </a:solidFill>
            <a:prstDash val="solid"/>
            <a:round/>
            <a:headEnd len="med" w="med" type="none"/>
            <a:tailEnd len="med" w="med" type="none"/>
          </a:ln>
        </p:spPr>
      </p:sp>
      <p:sp>
        <p:nvSpPr>
          <p:cNvPr id="180" name="Google Shape;180;p21"/>
          <p:cNvSpPr/>
          <p:nvPr/>
        </p:nvSpPr>
        <p:spPr>
          <a:xfrm>
            <a:off x="2168038" y="1669275"/>
            <a:ext cx="1439700" cy="5271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Retail Banking</a:t>
            </a:r>
            <a:endParaRPr>
              <a:solidFill>
                <a:schemeClr val="lt2"/>
              </a:solidFill>
            </a:endParaRPr>
          </a:p>
        </p:txBody>
      </p:sp>
      <p:sp>
        <p:nvSpPr>
          <p:cNvPr id="181" name="Google Shape;181;p21"/>
          <p:cNvSpPr/>
          <p:nvPr/>
        </p:nvSpPr>
        <p:spPr>
          <a:xfrm>
            <a:off x="1321613" y="3290758"/>
            <a:ext cx="1435500" cy="5304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Loans</a:t>
            </a:r>
            <a:endParaRPr>
              <a:solidFill>
                <a:schemeClr val="lt2"/>
              </a:solidFill>
            </a:endParaRPr>
          </a:p>
        </p:txBody>
      </p:sp>
      <p:sp>
        <p:nvSpPr>
          <p:cNvPr id="182" name="Google Shape;182;p21"/>
          <p:cNvSpPr/>
          <p:nvPr/>
        </p:nvSpPr>
        <p:spPr>
          <a:xfrm>
            <a:off x="5084288" y="1475092"/>
            <a:ext cx="1435500" cy="5304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Credit Cards</a:t>
            </a:r>
            <a:endParaRPr>
              <a:solidFill>
                <a:schemeClr val="lt2"/>
              </a:solidFill>
            </a:endParaRPr>
          </a:p>
        </p:txBody>
      </p:sp>
      <p:sp>
        <p:nvSpPr>
          <p:cNvPr id="183" name="Google Shape;183;p21"/>
          <p:cNvSpPr/>
          <p:nvPr/>
        </p:nvSpPr>
        <p:spPr>
          <a:xfrm>
            <a:off x="5450913" y="3052621"/>
            <a:ext cx="1435500" cy="5304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2"/>
                </a:solidFill>
              </a:rPr>
              <a:t>Customer Maintenance</a:t>
            </a:r>
            <a:endParaRPr sz="1100">
              <a:solidFill>
                <a:schemeClr val="lt2"/>
              </a:solidFill>
            </a:endParaRPr>
          </a:p>
        </p:txBody>
      </p:sp>
      <p:sp>
        <p:nvSpPr>
          <p:cNvPr id="184" name="Google Shape;184;p21"/>
          <p:cNvSpPr/>
          <p:nvPr/>
        </p:nvSpPr>
        <p:spPr>
          <a:xfrm>
            <a:off x="881901" y="1246075"/>
            <a:ext cx="4038339" cy="1615881"/>
          </a:xfrm>
          <a:custGeom>
            <a:rect b="b" l="l" r="r" t="t"/>
            <a:pathLst>
              <a:path extrusionOk="0" h="61115" w="123961">
                <a:moveTo>
                  <a:pt x="0" y="57519"/>
                </a:moveTo>
                <a:cubicBezTo>
                  <a:pt x="32014" y="63167"/>
                  <a:pt x="69470" y="63910"/>
                  <a:pt x="96897" y="46458"/>
                </a:cubicBezTo>
                <a:cubicBezTo>
                  <a:pt x="106315" y="40465"/>
                  <a:pt x="115270" y="32888"/>
                  <a:pt x="121232" y="23450"/>
                </a:cubicBezTo>
                <a:cubicBezTo>
                  <a:pt x="125454" y="16767"/>
                  <a:pt x="124761" y="3539"/>
                  <a:pt x="117692" y="0"/>
                </a:cubicBezTo>
              </a:path>
            </a:pathLst>
          </a:custGeom>
          <a:noFill/>
          <a:ln cap="flat" cmpd="sng" w="9525">
            <a:solidFill>
              <a:schemeClr val="dk2"/>
            </a:solidFill>
            <a:prstDash val="dashDot"/>
            <a:round/>
            <a:headEnd len="med" w="med" type="none"/>
            <a:tailEnd len="med" w="med" type="none"/>
          </a:ln>
        </p:spPr>
      </p:sp>
      <p:sp>
        <p:nvSpPr>
          <p:cNvPr id="185" name="Google Shape;185;p21"/>
          <p:cNvSpPr/>
          <p:nvPr/>
        </p:nvSpPr>
        <p:spPr>
          <a:xfrm>
            <a:off x="3561700" y="2037700"/>
            <a:ext cx="3985160" cy="746418"/>
          </a:xfrm>
          <a:custGeom>
            <a:rect b="b" l="l" r="r" t="t"/>
            <a:pathLst>
              <a:path extrusionOk="0" h="21184" w="73005">
                <a:moveTo>
                  <a:pt x="0" y="18141"/>
                </a:moveTo>
                <a:cubicBezTo>
                  <a:pt x="21933" y="20576"/>
                  <a:pt x="53245" y="26770"/>
                  <a:pt x="65483" y="8407"/>
                </a:cubicBezTo>
                <a:cubicBezTo>
                  <a:pt x="67568" y="5278"/>
                  <a:pt x="73005" y="3760"/>
                  <a:pt x="73005" y="0"/>
                </a:cubicBezTo>
              </a:path>
            </a:pathLst>
          </a:custGeom>
          <a:noFill/>
          <a:ln cap="flat" cmpd="sng" w="9525">
            <a:solidFill>
              <a:schemeClr val="dk2"/>
            </a:solidFill>
            <a:prstDash val="dashDot"/>
            <a:round/>
            <a:headEnd len="med" w="med" type="none"/>
            <a:tailEnd len="med" w="med" type="none"/>
          </a:ln>
        </p:spPr>
      </p:sp>
      <p:cxnSp>
        <p:nvCxnSpPr>
          <p:cNvPr id="186" name="Google Shape;186;p21"/>
          <p:cNvCxnSpPr>
            <a:stCxn id="182" idx="2"/>
            <a:endCxn id="180" idx="0"/>
          </p:cNvCxnSpPr>
          <p:nvPr/>
        </p:nvCxnSpPr>
        <p:spPr>
          <a:xfrm rot="10800000">
            <a:off x="2887988" y="1669192"/>
            <a:ext cx="2196300" cy="71100"/>
          </a:xfrm>
          <a:prstGeom prst="curvedConnector4">
            <a:avLst>
              <a:gd fmla="val 33614" name="adj1"/>
              <a:gd fmla="val 434798" name="adj2"/>
            </a:avLst>
          </a:prstGeom>
          <a:noFill/>
          <a:ln cap="flat" cmpd="sng" w="28575">
            <a:solidFill>
              <a:schemeClr val="dk2"/>
            </a:solidFill>
            <a:prstDash val="solid"/>
            <a:round/>
            <a:headEnd len="med" w="med" type="none"/>
            <a:tailEnd len="med" w="med" type="none"/>
          </a:ln>
        </p:spPr>
      </p:cxnSp>
      <p:cxnSp>
        <p:nvCxnSpPr>
          <p:cNvPr id="187" name="Google Shape;187;p21"/>
          <p:cNvCxnSpPr>
            <a:stCxn id="181" idx="0"/>
            <a:endCxn id="180" idx="4"/>
          </p:cNvCxnSpPr>
          <p:nvPr/>
        </p:nvCxnSpPr>
        <p:spPr>
          <a:xfrm rot="-5400000">
            <a:off x="1916363" y="2319358"/>
            <a:ext cx="1094400" cy="848400"/>
          </a:xfrm>
          <a:prstGeom prst="curvedConnector3">
            <a:avLst>
              <a:gd fmla="val 49999" name="adj1"/>
            </a:avLst>
          </a:prstGeom>
          <a:noFill/>
          <a:ln cap="flat" cmpd="sng" w="28575">
            <a:solidFill>
              <a:schemeClr val="dk2"/>
            </a:solidFill>
            <a:prstDash val="solid"/>
            <a:round/>
            <a:headEnd len="med" w="med" type="none"/>
            <a:tailEnd len="med" w="med" type="none"/>
          </a:ln>
        </p:spPr>
      </p:cxnSp>
      <p:cxnSp>
        <p:nvCxnSpPr>
          <p:cNvPr id="188" name="Google Shape;188;p21"/>
          <p:cNvCxnSpPr>
            <a:stCxn id="180" idx="5"/>
            <a:endCxn id="183" idx="2"/>
          </p:cNvCxnSpPr>
          <p:nvPr/>
        </p:nvCxnSpPr>
        <p:spPr>
          <a:xfrm flipH="1" rot="-5400000">
            <a:off x="3824698" y="1691383"/>
            <a:ext cx="1198500" cy="2054100"/>
          </a:xfrm>
          <a:prstGeom prst="curvedConnector2">
            <a:avLst/>
          </a:prstGeom>
          <a:noFill/>
          <a:ln cap="flat" cmpd="sng" w="28575">
            <a:solidFill>
              <a:schemeClr val="dk2"/>
            </a:solidFill>
            <a:prstDash val="solid"/>
            <a:round/>
            <a:headEnd len="med" w="med" type="none"/>
            <a:tailEnd len="med" w="med" type="none"/>
          </a:ln>
        </p:spPr>
      </p:cxnSp>
      <p:cxnSp>
        <p:nvCxnSpPr>
          <p:cNvPr id="189" name="Google Shape;189;p21"/>
          <p:cNvCxnSpPr>
            <a:stCxn id="183" idx="4"/>
            <a:endCxn id="181" idx="6"/>
          </p:cNvCxnSpPr>
          <p:nvPr/>
        </p:nvCxnSpPr>
        <p:spPr>
          <a:xfrm flipH="1" rot="5400000">
            <a:off x="4449363" y="1863721"/>
            <a:ext cx="27000" cy="3411600"/>
          </a:xfrm>
          <a:prstGeom prst="curvedConnector4">
            <a:avLst>
              <a:gd fmla="val -881944" name="adj1"/>
              <a:gd fmla="val 60519" name="adj2"/>
            </a:avLst>
          </a:prstGeom>
          <a:noFill/>
          <a:ln cap="flat" cmpd="sng" w="28575">
            <a:solidFill>
              <a:schemeClr val="dk2"/>
            </a:solidFill>
            <a:prstDash val="solid"/>
            <a:round/>
            <a:headEnd len="med" w="med" type="none"/>
            <a:tailEnd len="med" w="med" type="none"/>
          </a:ln>
        </p:spPr>
      </p:cxnSp>
      <p:cxnSp>
        <p:nvCxnSpPr>
          <p:cNvPr id="190" name="Google Shape;190;p21"/>
          <p:cNvCxnSpPr>
            <a:stCxn id="182" idx="4"/>
            <a:endCxn id="183" idx="0"/>
          </p:cNvCxnSpPr>
          <p:nvPr/>
        </p:nvCxnSpPr>
        <p:spPr>
          <a:xfrm flipH="1" rot="-5400000">
            <a:off x="5461838" y="2345692"/>
            <a:ext cx="1047000" cy="366600"/>
          </a:xfrm>
          <a:prstGeom prst="curvedConnector3">
            <a:avLst>
              <a:gd fmla="val 50006" name="adj1"/>
            </a:avLst>
          </a:prstGeom>
          <a:noFill/>
          <a:ln cap="flat" cmpd="sng" w="28575">
            <a:solidFill>
              <a:schemeClr val="dk2"/>
            </a:solidFill>
            <a:prstDash val="solid"/>
            <a:round/>
            <a:headEnd len="med" w="med" type="none"/>
            <a:tailEnd len="med" w="med" type="none"/>
          </a:ln>
        </p:spPr>
      </p:cxnSp>
      <p:sp>
        <p:nvSpPr>
          <p:cNvPr id="191" name="Google Shape;191;p21"/>
          <p:cNvSpPr/>
          <p:nvPr/>
        </p:nvSpPr>
        <p:spPr>
          <a:xfrm>
            <a:off x="3846975" y="2775450"/>
            <a:ext cx="924950" cy="1694350"/>
          </a:xfrm>
          <a:custGeom>
            <a:rect b="b" l="l" r="r" t="t"/>
            <a:pathLst>
              <a:path extrusionOk="0" h="67774" w="36998">
                <a:moveTo>
                  <a:pt x="0" y="67774"/>
                </a:moveTo>
                <a:cubicBezTo>
                  <a:pt x="6166" y="56478"/>
                  <a:pt x="30832" y="11296"/>
                  <a:pt x="36998" y="0"/>
                </a:cubicBezTo>
              </a:path>
            </a:pathLst>
          </a:custGeom>
          <a:noFill/>
          <a:ln cap="flat" cmpd="sng" w="9525">
            <a:solidFill>
              <a:schemeClr val="dk2"/>
            </a:solidFill>
            <a:prstDash val="dashDot"/>
            <a:round/>
            <a:headEnd len="med" w="med" type="none"/>
            <a:tailEnd len="med" w="med" type="none"/>
          </a:ln>
        </p:spPr>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86"/>
                                        </p:tgtEl>
                                        <p:attrNameLst>
                                          <p:attrName>style.visibility</p:attrName>
                                        </p:attrNameLst>
                                      </p:cBhvr>
                                      <p:to>
                                        <p:strVal val="visible"/>
                                      </p:to>
                                    </p:set>
                                    <p:anim calcmode="lin" valueType="num">
                                      <p:cBhvr additive="base">
                                        <p:cTn dur="500"/>
                                        <p:tgtEl>
                                          <p:spTgt spid="186"/>
                                        </p:tgtEl>
                                        <p:attrNameLst>
                                          <p:attrName>ppt_w</p:attrName>
                                        </p:attrNameLst>
                                      </p:cBhvr>
                                      <p:tavLst>
                                        <p:tav fmla="" tm="0">
                                          <p:val>
                                            <p:strVal val="0"/>
                                          </p:val>
                                        </p:tav>
                                        <p:tav fmla="" tm="100000">
                                          <p:val>
                                            <p:strVal val="#ppt_w"/>
                                          </p:val>
                                        </p:tav>
                                      </p:tavLst>
                                    </p:anim>
                                    <p:anim calcmode="lin" valueType="num">
                                      <p:cBhvr additive="base">
                                        <p:cTn dur="500"/>
                                        <p:tgtEl>
                                          <p:spTgt spid="186"/>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90"/>
                                        </p:tgtEl>
                                        <p:attrNameLst>
                                          <p:attrName>style.visibility</p:attrName>
                                        </p:attrNameLst>
                                      </p:cBhvr>
                                      <p:to>
                                        <p:strVal val="visible"/>
                                      </p:to>
                                    </p:set>
                                    <p:anim calcmode="lin" valueType="num">
                                      <p:cBhvr additive="base">
                                        <p:cTn dur="500"/>
                                        <p:tgtEl>
                                          <p:spTgt spid="190"/>
                                        </p:tgtEl>
                                        <p:attrNameLst>
                                          <p:attrName>ppt_w</p:attrName>
                                        </p:attrNameLst>
                                      </p:cBhvr>
                                      <p:tavLst>
                                        <p:tav fmla="" tm="0">
                                          <p:val>
                                            <p:strVal val="0"/>
                                          </p:val>
                                        </p:tav>
                                        <p:tav fmla="" tm="100000">
                                          <p:val>
                                            <p:strVal val="#ppt_w"/>
                                          </p:val>
                                        </p:tav>
                                      </p:tavLst>
                                    </p:anim>
                                    <p:anim calcmode="lin" valueType="num">
                                      <p:cBhvr additive="base">
                                        <p:cTn dur="500"/>
                                        <p:tgtEl>
                                          <p:spTgt spid="190"/>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89"/>
                                        </p:tgtEl>
                                        <p:attrNameLst>
                                          <p:attrName>style.visibility</p:attrName>
                                        </p:attrNameLst>
                                      </p:cBhvr>
                                      <p:to>
                                        <p:strVal val="visible"/>
                                      </p:to>
                                    </p:set>
                                    <p:anim calcmode="lin" valueType="num">
                                      <p:cBhvr additive="base">
                                        <p:cTn dur="500"/>
                                        <p:tgtEl>
                                          <p:spTgt spid="189"/>
                                        </p:tgtEl>
                                        <p:attrNameLst>
                                          <p:attrName>ppt_w</p:attrName>
                                        </p:attrNameLst>
                                      </p:cBhvr>
                                      <p:tavLst>
                                        <p:tav fmla="" tm="0">
                                          <p:val>
                                            <p:strVal val="0"/>
                                          </p:val>
                                        </p:tav>
                                        <p:tav fmla="" tm="100000">
                                          <p:val>
                                            <p:strVal val="#ppt_w"/>
                                          </p:val>
                                        </p:tav>
                                      </p:tavLst>
                                    </p:anim>
                                    <p:anim calcmode="lin" valueType="num">
                                      <p:cBhvr additive="base">
                                        <p:cTn dur="500"/>
                                        <p:tgtEl>
                                          <p:spTgt spid="189"/>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88"/>
                                        </p:tgtEl>
                                        <p:attrNameLst>
                                          <p:attrName>style.visibility</p:attrName>
                                        </p:attrNameLst>
                                      </p:cBhvr>
                                      <p:to>
                                        <p:strVal val="visible"/>
                                      </p:to>
                                    </p:set>
                                    <p:anim calcmode="lin" valueType="num">
                                      <p:cBhvr additive="base">
                                        <p:cTn dur="500"/>
                                        <p:tgtEl>
                                          <p:spTgt spid="188"/>
                                        </p:tgtEl>
                                        <p:attrNameLst>
                                          <p:attrName>ppt_w</p:attrName>
                                        </p:attrNameLst>
                                      </p:cBhvr>
                                      <p:tavLst>
                                        <p:tav fmla="" tm="0">
                                          <p:val>
                                            <p:strVal val="0"/>
                                          </p:val>
                                        </p:tav>
                                        <p:tav fmla="" tm="100000">
                                          <p:val>
                                            <p:strVal val="#ppt_w"/>
                                          </p:val>
                                        </p:tav>
                                      </p:tavLst>
                                    </p:anim>
                                    <p:anim calcmode="lin" valueType="num">
                                      <p:cBhvr additive="base">
                                        <p:cTn dur="500"/>
                                        <p:tgtEl>
                                          <p:spTgt spid="18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7"/>
                                        </p:tgtEl>
                                        <p:attrNameLst>
                                          <p:attrName>style.visibility</p:attrName>
                                        </p:attrNameLst>
                                      </p:cBhvr>
                                      <p:to>
                                        <p:strVal val="visible"/>
                                      </p:to>
                                    </p:set>
                                    <p:anim calcmode="lin" valueType="num">
                                      <p:cBhvr additive="base">
                                        <p:cTn dur="1000"/>
                                        <p:tgtEl>
                                          <p:spTgt spid="187"/>
                                        </p:tgtEl>
                                        <p:attrNameLst>
                                          <p:attrName>ppt_w</p:attrName>
                                        </p:attrNameLst>
                                      </p:cBhvr>
                                      <p:tavLst>
                                        <p:tav fmla="" tm="0">
                                          <p:val>
                                            <p:strVal val="0"/>
                                          </p:val>
                                        </p:tav>
                                        <p:tav fmla="" tm="100000">
                                          <p:val>
                                            <p:strVal val="#ppt_w"/>
                                          </p:val>
                                        </p:tav>
                                      </p:tavLst>
                                    </p:anim>
                                    <p:anim calcmode="lin" valueType="num">
                                      <p:cBhvr additive="base">
                                        <p:cTn dur="1000"/>
                                        <p:tgtEl>
                                          <p:spTgt spid="18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57"/>
          <p:cNvSpPr txBox="1"/>
          <p:nvPr>
            <p:ph type="ctrTitle"/>
          </p:nvPr>
        </p:nvSpPr>
        <p:spPr>
          <a:xfrm>
            <a:off x="369000" y="2919850"/>
            <a:ext cx="8463300" cy="123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Inter"/>
                <a:ea typeface="Inter"/>
                <a:cs typeface="Inter"/>
                <a:sym typeface="Inter"/>
              </a:rPr>
              <a:t>Lunch!</a:t>
            </a:r>
            <a:endParaRPr b="0" sz="2400">
              <a:latin typeface="Inter"/>
              <a:ea typeface="Inter"/>
              <a:cs typeface="Inter"/>
              <a:sym typeface="Inter"/>
            </a:endParaRPr>
          </a:p>
        </p:txBody>
      </p:sp>
      <p:sp>
        <p:nvSpPr>
          <p:cNvPr id="1024" name="Google Shape;1024;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sz="700"/>
          </a:p>
        </p:txBody>
      </p:sp>
      <p:pic>
        <p:nvPicPr>
          <p:cNvPr id="1025" name="Google Shape;1025;p57"/>
          <p:cNvPicPr preferRelativeResize="0"/>
          <p:nvPr/>
        </p:nvPicPr>
        <p:blipFill rotWithShape="1">
          <a:blip r:embed="rId3">
            <a:alphaModFix/>
          </a:blip>
          <a:srcRect b="26554" l="0" r="0" t="26554"/>
          <a:stretch/>
        </p:blipFill>
        <p:spPr>
          <a:xfrm>
            <a:off x="-800" y="0"/>
            <a:ext cx="9144003" cy="2572994"/>
          </a:xfrm>
          <a:prstGeom prst="rect">
            <a:avLst/>
          </a:prstGeom>
          <a:noFill/>
          <a:ln>
            <a:noFill/>
          </a:ln>
        </p:spPr>
      </p:pic>
      <p:pic>
        <p:nvPicPr>
          <p:cNvPr id="1026" name="Google Shape;1026;p57"/>
          <p:cNvPicPr preferRelativeResize="0"/>
          <p:nvPr/>
        </p:nvPicPr>
        <p:blipFill>
          <a:blip r:embed="rId4">
            <a:alphaModFix/>
          </a:blip>
          <a:stretch>
            <a:fillRect/>
          </a:stretch>
        </p:blipFill>
        <p:spPr>
          <a:xfrm>
            <a:off x="3343762" y="2321313"/>
            <a:ext cx="2456475" cy="2456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5" name="Shape 195"/>
        <p:cNvGrpSpPr/>
        <p:nvPr/>
      </p:nvGrpSpPr>
      <p:grpSpPr>
        <a:xfrm>
          <a:off x="0" y="0"/>
          <a:ext cx="0" cy="0"/>
          <a:chOff x="0" y="0"/>
          <a:chExt cx="0" cy="0"/>
        </a:xfrm>
      </p:grpSpPr>
      <p:sp>
        <p:nvSpPr>
          <p:cNvPr id="196" name="Google Shape;196;p22"/>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2"/>
                </a:solidFill>
              </a:rPr>
              <a:t>Bounded Context Relationships</a:t>
            </a:r>
            <a:endParaRPr>
              <a:solidFill>
                <a:schemeClr val="lt2"/>
              </a:solidFill>
            </a:endParaRPr>
          </a:p>
        </p:txBody>
      </p:sp>
      <p:sp>
        <p:nvSpPr>
          <p:cNvPr id="197" name="Google Shape;19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8" name="Google Shape;198;p22"/>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solidFill>
                  <a:schemeClr val="lt2"/>
                </a:solidFill>
              </a:rPr>
              <a:t>Integrating bounded contexts</a:t>
            </a:r>
            <a:endParaRPr>
              <a:solidFill>
                <a:schemeClr val="lt2"/>
              </a:solidFill>
            </a:endParaRPr>
          </a:p>
        </p:txBody>
      </p:sp>
      <p:sp>
        <p:nvSpPr>
          <p:cNvPr id="199" name="Google Shape;199;p22"/>
          <p:cNvSpPr/>
          <p:nvPr/>
        </p:nvSpPr>
        <p:spPr>
          <a:xfrm>
            <a:off x="898130" y="2184156"/>
            <a:ext cx="1126800" cy="572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2"/>
                </a:solidFill>
                <a:latin typeface="Inter"/>
                <a:ea typeface="Inter"/>
                <a:cs typeface="Inter"/>
                <a:sym typeface="Inter"/>
              </a:rPr>
              <a:t>A</a:t>
            </a:r>
            <a:endParaRPr sz="2100">
              <a:solidFill>
                <a:schemeClr val="lt2"/>
              </a:solidFill>
              <a:latin typeface="Inter"/>
              <a:ea typeface="Inter"/>
              <a:cs typeface="Inter"/>
              <a:sym typeface="Inter"/>
            </a:endParaRPr>
          </a:p>
        </p:txBody>
      </p:sp>
      <p:sp>
        <p:nvSpPr>
          <p:cNvPr id="200" name="Google Shape;200;p22"/>
          <p:cNvSpPr/>
          <p:nvPr/>
        </p:nvSpPr>
        <p:spPr>
          <a:xfrm>
            <a:off x="2099682" y="2184156"/>
            <a:ext cx="1126800" cy="572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2"/>
                </a:solidFill>
                <a:latin typeface="Inter"/>
                <a:ea typeface="Inter"/>
                <a:cs typeface="Inter"/>
                <a:sym typeface="Inter"/>
              </a:rPr>
              <a:t>B</a:t>
            </a:r>
            <a:endParaRPr sz="2100">
              <a:solidFill>
                <a:schemeClr val="lt2"/>
              </a:solidFill>
              <a:latin typeface="Inter"/>
              <a:ea typeface="Inter"/>
              <a:cs typeface="Inter"/>
              <a:sym typeface="Inter"/>
            </a:endParaRPr>
          </a:p>
        </p:txBody>
      </p:sp>
      <p:sp>
        <p:nvSpPr>
          <p:cNvPr id="201" name="Google Shape;201;p22"/>
          <p:cNvSpPr txBox="1"/>
          <p:nvPr/>
        </p:nvSpPr>
        <p:spPr>
          <a:xfrm>
            <a:off x="1219625" y="2976600"/>
            <a:ext cx="17835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600">
                <a:solidFill>
                  <a:schemeClr val="lt2"/>
                </a:solidFill>
                <a:latin typeface="Inter"/>
                <a:ea typeface="Inter"/>
                <a:cs typeface="Inter"/>
                <a:sym typeface="Inter"/>
              </a:rPr>
              <a:t>Symmetric</a:t>
            </a:r>
            <a:endParaRPr>
              <a:solidFill>
                <a:schemeClr val="lt2"/>
              </a:solidFill>
              <a:latin typeface="Inter"/>
              <a:ea typeface="Inter"/>
              <a:cs typeface="Inter"/>
              <a:sym typeface="Inter"/>
            </a:endParaRPr>
          </a:p>
        </p:txBody>
      </p:sp>
      <p:sp>
        <p:nvSpPr>
          <p:cNvPr id="202" name="Google Shape;202;p22"/>
          <p:cNvSpPr/>
          <p:nvPr/>
        </p:nvSpPr>
        <p:spPr>
          <a:xfrm>
            <a:off x="4251355" y="2184156"/>
            <a:ext cx="1126800" cy="572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2"/>
                </a:solidFill>
                <a:latin typeface="Inter"/>
                <a:ea typeface="Inter"/>
                <a:cs typeface="Inter"/>
                <a:sym typeface="Inter"/>
              </a:rPr>
              <a:t>A</a:t>
            </a:r>
            <a:endParaRPr sz="2100">
              <a:solidFill>
                <a:schemeClr val="lt2"/>
              </a:solidFill>
              <a:latin typeface="Inter"/>
              <a:ea typeface="Inter"/>
              <a:cs typeface="Inter"/>
              <a:sym typeface="Inter"/>
            </a:endParaRPr>
          </a:p>
        </p:txBody>
      </p:sp>
      <p:sp>
        <p:nvSpPr>
          <p:cNvPr id="203" name="Google Shape;203;p22"/>
          <p:cNvSpPr/>
          <p:nvPr/>
        </p:nvSpPr>
        <p:spPr>
          <a:xfrm>
            <a:off x="5461903" y="2314803"/>
            <a:ext cx="612900" cy="311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a:ea typeface="Inter"/>
                <a:cs typeface="Inter"/>
                <a:sym typeface="Inter"/>
              </a:rPr>
              <a:t>B</a:t>
            </a:r>
            <a:endParaRPr>
              <a:solidFill>
                <a:schemeClr val="lt2"/>
              </a:solidFill>
              <a:latin typeface="Inter"/>
              <a:ea typeface="Inter"/>
              <a:cs typeface="Inter"/>
              <a:sym typeface="Inter"/>
            </a:endParaRPr>
          </a:p>
        </p:txBody>
      </p:sp>
      <p:sp>
        <p:nvSpPr>
          <p:cNvPr id="204" name="Google Shape;204;p22"/>
          <p:cNvSpPr txBox="1"/>
          <p:nvPr/>
        </p:nvSpPr>
        <p:spPr>
          <a:xfrm>
            <a:off x="5461900" y="2976600"/>
            <a:ext cx="17835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600">
                <a:solidFill>
                  <a:schemeClr val="lt2"/>
                </a:solidFill>
                <a:latin typeface="Inter"/>
                <a:ea typeface="Inter"/>
                <a:cs typeface="Inter"/>
                <a:sym typeface="Inter"/>
              </a:rPr>
              <a:t>Asymmetric</a:t>
            </a:r>
            <a:endParaRPr>
              <a:solidFill>
                <a:schemeClr val="lt2"/>
              </a:solidFill>
              <a:latin typeface="Inter"/>
              <a:ea typeface="Inter"/>
              <a:cs typeface="Inter"/>
              <a:sym typeface="Inter"/>
            </a:endParaRPr>
          </a:p>
        </p:txBody>
      </p:sp>
      <p:sp>
        <p:nvSpPr>
          <p:cNvPr id="205" name="Google Shape;205;p22"/>
          <p:cNvSpPr/>
          <p:nvPr/>
        </p:nvSpPr>
        <p:spPr>
          <a:xfrm>
            <a:off x="7208980" y="2184156"/>
            <a:ext cx="1126800" cy="572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2"/>
                </a:solidFill>
                <a:latin typeface="Inter"/>
                <a:ea typeface="Inter"/>
                <a:cs typeface="Inter"/>
                <a:sym typeface="Inter"/>
              </a:rPr>
              <a:t>B</a:t>
            </a:r>
            <a:endParaRPr sz="2100">
              <a:solidFill>
                <a:schemeClr val="lt2"/>
              </a:solidFill>
              <a:latin typeface="Inter"/>
              <a:ea typeface="Inter"/>
              <a:cs typeface="Inter"/>
              <a:sym typeface="Inter"/>
            </a:endParaRPr>
          </a:p>
        </p:txBody>
      </p:sp>
      <p:sp>
        <p:nvSpPr>
          <p:cNvPr id="206" name="Google Shape;206;p22"/>
          <p:cNvSpPr/>
          <p:nvPr/>
        </p:nvSpPr>
        <p:spPr>
          <a:xfrm>
            <a:off x="6531378" y="2314803"/>
            <a:ext cx="612900" cy="3114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lt2"/>
                </a:solidFill>
                <a:latin typeface="Inter"/>
                <a:ea typeface="Inter"/>
                <a:cs typeface="Inter"/>
                <a:sym typeface="Inter"/>
              </a:rPr>
              <a:t>A</a:t>
            </a:r>
            <a:endParaRPr>
              <a:solidFill>
                <a:schemeClr val="lt2"/>
              </a:solidFill>
              <a:latin typeface="Inter"/>
              <a:ea typeface="Inter"/>
              <a:cs typeface="Inter"/>
              <a:sym typeface="Inter"/>
            </a:endParaRPr>
          </a:p>
        </p:txBody>
      </p:sp>
      <p:sp>
        <p:nvSpPr>
          <p:cNvPr id="207" name="Google Shape;207;p22"/>
          <p:cNvSpPr txBox="1"/>
          <p:nvPr/>
        </p:nvSpPr>
        <p:spPr>
          <a:xfrm>
            <a:off x="6087238" y="2270400"/>
            <a:ext cx="431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Inter"/>
                <a:ea typeface="Inter"/>
                <a:cs typeface="Inter"/>
                <a:sym typeface="Inter"/>
              </a:rPr>
              <a:t>Or</a:t>
            </a:r>
            <a:endParaRPr>
              <a:solidFill>
                <a:schemeClr val="lt2"/>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11" name="Shape 211"/>
        <p:cNvGrpSpPr/>
        <p:nvPr/>
      </p:nvGrpSpPr>
      <p:grpSpPr>
        <a:xfrm>
          <a:off x="0" y="0"/>
          <a:ext cx="0" cy="0"/>
          <a:chOff x="0" y="0"/>
          <a:chExt cx="0" cy="0"/>
        </a:xfrm>
      </p:grpSpPr>
      <p:sp>
        <p:nvSpPr>
          <p:cNvPr id="212" name="Google Shape;212;p23"/>
          <p:cNvSpPr/>
          <p:nvPr/>
        </p:nvSpPr>
        <p:spPr>
          <a:xfrm>
            <a:off x="699000" y="1356250"/>
            <a:ext cx="2801700" cy="3441600"/>
          </a:xfrm>
          <a:prstGeom prst="rect">
            <a:avLst/>
          </a:prstGeom>
          <a:noFill/>
          <a:ln cap="flat" cmpd="sng" w="2857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p:nvPr/>
        </p:nvSpPr>
        <p:spPr>
          <a:xfrm>
            <a:off x="5690700" y="1356246"/>
            <a:ext cx="2754300" cy="3460800"/>
          </a:xfrm>
          <a:prstGeom prst="rect">
            <a:avLst/>
          </a:prstGeom>
          <a:noFill/>
          <a:ln cap="flat" cmpd="sng" w="2857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2"/>
                </a:solidFill>
              </a:rPr>
              <a:t>Communication patterns</a:t>
            </a:r>
            <a:endParaRPr>
              <a:solidFill>
                <a:schemeClr val="lt2"/>
              </a:solidFill>
            </a:endParaRPr>
          </a:p>
        </p:txBody>
      </p:sp>
      <p:sp>
        <p:nvSpPr>
          <p:cNvPr id="215" name="Google Shape;215;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16" name="Google Shape;216;p23"/>
          <p:cNvGrpSpPr/>
          <p:nvPr/>
        </p:nvGrpSpPr>
        <p:grpSpPr>
          <a:xfrm>
            <a:off x="899757" y="1621469"/>
            <a:ext cx="2400107" cy="795180"/>
            <a:chOff x="452656" y="1532688"/>
            <a:chExt cx="1639194" cy="760938"/>
          </a:xfrm>
        </p:grpSpPr>
        <p:grpSp>
          <p:nvGrpSpPr>
            <p:cNvPr id="217" name="Google Shape;217;p23"/>
            <p:cNvGrpSpPr/>
            <p:nvPr/>
          </p:nvGrpSpPr>
          <p:grpSpPr>
            <a:xfrm>
              <a:off x="452656" y="1532688"/>
              <a:ext cx="1611025" cy="396913"/>
              <a:chOff x="429800" y="1532688"/>
              <a:chExt cx="1611025" cy="396913"/>
            </a:xfrm>
          </p:grpSpPr>
          <p:sp>
            <p:nvSpPr>
              <p:cNvPr id="218" name="Google Shape;218;p23"/>
              <p:cNvSpPr/>
              <p:nvPr/>
            </p:nvSpPr>
            <p:spPr>
              <a:xfrm>
                <a:off x="429800" y="1536000"/>
                <a:ext cx="690600" cy="3936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A</a:t>
                </a:r>
                <a:endParaRPr>
                  <a:solidFill>
                    <a:schemeClr val="lt2"/>
                  </a:solidFill>
                </a:endParaRPr>
              </a:p>
            </p:txBody>
          </p:sp>
          <p:sp>
            <p:nvSpPr>
              <p:cNvPr id="219" name="Google Shape;219;p23"/>
              <p:cNvSpPr/>
              <p:nvPr/>
            </p:nvSpPr>
            <p:spPr>
              <a:xfrm>
                <a:off x="1350225" y="1536000"/>
                <a:ext cx="690600" cy="3936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B</a:t>
                </a:r>
                <a:endParaRPr>
                  <a:solidFill>
                    <a:schemeClr val="lt2"/>
                  </a:solidFill>
                </a:endParaRPr>
              </a:p>
            </p:txBody>
          </p:sp>
          <p:cxnSp>
            <p:nvCxnSpPr>
              <p:cNvPr id="220" name="Google Shape;220;p23"/>
              <p:cNvCxnSpPr>
                <a:stCxn id="218" idx="6"/>
                <a:endCxn id="219" idx="2"/>
              </p:cNvCxnSpPr>
              <p:nvPr/>
            </p:nvCxnSpPr>
            <p:spPr>
              <a:xfrm>
                <a:off x="1120400" y="1732800"/>
                <a:ext cx="229800" cy="0"/>
              </a:xfrm>
              <a:prstGeom prst="straightConnector1">
                <a:avLst/>
              </a:prstGeom>
              <a:noFill/>
              <a:ln cap="flat" cmpd="sng" w="9525">
                <a:solidFill>
                  <a:schemeClr val="dk2"/>
                </a:solidFill>
                <a:prstDash val="solid"/>
                <a:round/>
                <a:headEnd len="med" w="med" type="none"/>
                <a:tailEnd len="med" w="med" type="none"/>
              </a:ln>
            </p:spPr>
          </p:cxnSp>
          <p:sp>
            <p:nvSpPr>
              <p:cNvPr id="221" name="Google Shape;221;p23"/>
              <p:cNvSpPr txBox="1"/>
              <p:nvPr/>
            </p:nvSpPr>
            <p:spPr>
              <a:xfrm>
                <a:off x="1022450" y="1532688"/>
                <a:ext cx="425700" cy="38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0000"/>
                    </a:solidFill>
                    <a:latin typeface="Inter"/>
                    <a:ea typeface="Inter"/>
                    <a:cs typeface="Inter"/>
                    <a:sym typeface="Inter"/>
                  </a:rPr>
                  <a:t>X</a:t>
                </a:r>
                <a:endParaRPr>
                  <a:solidFill>
                    <a:srgbClr val="FF0000"/>
                  </a:solidFill>
                  <a:latin typeface="Inter"/>
                  <a:ea typeface="Inter"/>
                  <a:cs typeface="Inter"/>
                  <a:sym typeface="Inter"/>
                </a:endParaRPr>
              </a:p>
            </p:txBody>
          </p:sp>
        </p:grpSp>
        <p:sp>
          <p:nvSpPr>
            <p:cNvPr id="222" name="Google Shape;222;p23"/>
            <p:cNvSpPr txBox="1"/>
            <p:nvPr/>
          </p:nvSpPr>
          <p:spPr>
            <a:xfrm>
              <a:off x="480850" y="1954925"/>
              <a:ext cx="1611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2"/>
                  </a:solidFill>
                  <a:latin typeface="Inter"/>
                  <a:ea typeface="Inter"/>
                  <a:cs typeface="Inter"/>
                  <a:sym typeface="Inter"/>
                </a:rPr>
                <a:t>Separate Ways</a:t>
              </a:r>
              <a:endParaRPr b="1" sz="1100">
                <a:solidFill>
                  <a:schemeClr val="lt2"/>
                </a:solidFill>
                <a:latin typeface="Inter"/>
                <a:ea typeface="Inter"/>
                <a:cs typeface="Inter"/>
                <a:sym typeface="Inter"/>
              </a:endParaRPr>
            </a:p>
          </p:txBody>
        </p:sp>
      </p:grpSp>
      <p:grpSp>
        <p:nvGrpSpPr>
          <p:cNvPr id="223" name="Google Shape;223;p23"/>
          <p:cNvGrpSpPr/>
          <p:nvPr/>
        </p:nvGrpSpPr>
        <p:grpSpPr>
          <a:xfrm>
            <a:off x="930715" y="2847329"/>
            <a:ext cx="2358826" cy="765260"/>
            <a:chOff x="473800" y="2599169"/>
            <a:chExt cx="1611000" cy="732306"/>
          </a:xfrm>
        </p:grpSpPr>
        <p:grpSp>
          <p:nvGrpSpPr>
            <p:cNvPr id="224" name="Google Shape;224;p23"/>
            <p:cNvGrpSpPr/>
            <p:nvPr/>
          </p:nvGrpSpPr>
          <p:grpSpPr>
            <a:xfrm>
              <a:off x="648181" y="2599169"/>
              <a:ext cx="1234075" cy="393600"/>
              <a:chOff x="659600" y="2301375"/>
              <a:chExt cx="1234075" cy="393600"/>
            </a:xfrm>
          </p:grpSpPr>
          <p:sp>
            <p:nvSpPr>
              <p:cNvPr id="225" name="Google Shape;225;p23"/>
              <p:cNvSpPr/>
              <p:nvPr/>
            </p:nvSpPr>
            <p:spPr>
              <a:xfrm>
                <a:off x="1203075" y="2301375"/>
                <a:ext cx="690600" cy="393600"/>
              </a:xfrm>
              <a:prstGeom prst="ellipse">
                <a:avLst/>
              </a:prstGeom>
              <a:solidFill>
                <a:srgbClr val="47A1AD">
                  <a:alpha val="490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B</a:t>
                </a:r>
                <a:endParaRPr>
                  <a:solidFill>
                    <a:schemeClr val="lt2"/>
                  </a:solidFill>
                </a:endParaRPr>
              </a:p>
            </p:txBody>
          </p:sp>
          <p:sp>
            <p:nvSpPr>
              <p:cNvPr id="226" name="Google Shape;226;p23"/>
              <p:cNvSpPr/>
              <p:nvPr/>
            </p:nvSpPr>
            <p:spPr>
              <a:xfrm>
                <a:off x="659600" y="2301375"/>
                <a:ext cx="690600" cy="393600"/>
              </a:xfrm>
              <a:prstGeom prst="ellipse">
                <a:avLst/>
              </a:prstGeom>
              <a:solidFill>
                <a:srgbClr val="6B9E78">
                  <a:alpha val="452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A</a:t>
                </a:r>
                <a:endParaRPr>
                  <a:solidFill>
                    <a:schemeClr val="lt2"/>
                  </a:solidFill>
                </a:endParaRPr>
              </a:p>
            </p:txBody>
          </p:sp>
          <p:sp>
            <p:nvSpPr>
              <p:cNvPr id="227" name="Google Shape;227;p23"/>
              <p:cNvSpPr/>
              <p:nvPr/>
            </p:nvSpPr>
            <p:spPr>
              <a:xfrm>
                <a:off x="1245475" y="2439075"/>
                <a:ext cx="71100" cy="1182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3"/>
            <p:cNvSpPr txBox="1"/>
            <p:nvPr/>
          </p:nvSpPr>
          <p:spPr>
            <a:xfrm>
              <a:off x="473800" y="2992775"/>
              <a:ext cx="1611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2"/>
                  </a:solidFill>
                  <a:latin typeface="Inter"/>
                  <a:ea typeface="Inter"/>
                  <a:cs typeface="Inter"/>
                  <a:sym typeface="Inter"/>
                </a:rPr>
                <a:t>Shared Kernel</a:t>
              </a:r>
              <a:endParaRPr b="1" sz="1100">
                <a:solidFill>
                  <a:schemeClr val="lt2"/>
                </a:solidFill>
                <a:latin typeface="Inter"/>
                <a:ea typeface="Inter"/>
                <a:cs typeface="Inter"/>
                <a:sym typeface="Inter"/>
              </a:endParaRPr>
            </a:p>
          </p:txBody>
        </p:sp>
      </p:grpSp>
      <p:grpSp>
        <p:nvGrpSpPr>
          <p:cNvPr id="229" name="Google Shape;229;p23"/>
          <p:cNvGrpSpPr/>
          <p:nvPr/>
        </p:nvGrpSpPr>
        <p:grpSpPr>
          <a:xfrm>
            <a:off x="910079" y="4043269"/>
            <a:ext cx="2379462" cy="765254"/>
            <a:chOff x="459706" y="3335875"/>
            <a:chExt cx="1625094" cy="732300"/>
          </a:xfrm>
        </p:grpSpPr>
        <p:grpSp>
          <p:nvGrpSpPr>
            <p:cNvPr id="230" name="Google Shape;230;p23"/>
            <p:cNvGrpSpPr/>
            <p:nvPr/>
          </p:nvGrpSpPr>
          <p:grpSpPr>
            <a:xfrm>
              <a:off x="459706" y="3335875"/>
              <a:ext cx="1611025" cy="393600"/>
              <a:chOff x="475513" y="3012700"/>
              <a:chExt cx="1611025" cy="393600"/>
            </a:xfrm>
          </p:grpSpPr>
          <p:sp>
            <p:nvSpPr>
              <p:cNvPr id="231" name="Google Shape;231;p23"/>
              <p:cNvSpPr/>
              <p:nvPr/>
            </p:nvSpPr>
            <p:spPr>
              <a:xfrm>
                <a:off x="475513" y="3012700"/>
                <a:ext cx="690600" cy="3936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A</a:t>
                </a:r>
                <a:endParaRPr>
                  <a:solidFill>
                    <a:schemeClr val="lt2"/>
                  </a:solidFill>
                </a:endParaRPr>
              </a:p>
            </p:txBody>
          </p:sp>
          <p:sp>
            <p:nvSpPr>
              <p:cNvPr id="232" name="Google Shape;232;p23"/>
              <p:cNvSpPr/>
              <p:nvPr/>
            </p:nvSpPr>
            <p:spPr>
              <a:xfrm>
                <a:off x="1395938" y="3012700"/>
                <a:ext cx="690600" cy="3936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B</a:t>
                </a:r>
                <a:endParaRPr>
                  <a:solidFill>
                    <a:schemeClr val="lt2"/>
                  </a:solidFill>
                </a:endParaRPr>
              </a:p>
            </p:txBody>
          </p:sp>
          <p:cxnSp>
            <p:nvCxnSpPr>
              <p:cNvPr id="233" name="Google Shape;233;p23"/>
              <p:cNvCxnSpPr>
                <a:stCxn id="231" idx="6"/>
                <a:endCxn id="232" idx="2"/>
              </p:cNvCxnSpPr>
              <p:nvPr/>
            </p:nvCxnSpPr>
            <p:spPr>
              <a:xfrm>
                <a:off x="1166113" y="3209500"/>
                <a:ext cx="229800" cy="0"/>
              </a:xfrm>
              <a:prstGeom prst="straightConnector1">
                <a:avLst/>
              </a:prstGeom>
              <a:noFill/>
              <a:ln cap="flat" cmpd="sng" w="9525">
                <a:solidFill>
                  <a:schemeClr val="dk2"/>
                </a:solidFill>
                <a:prstDash val="solid"/>
                <a:round/>
                <a:headEnd len="med" w="med" type="none"/>
                <a:tailEnd len="med" w="med" type="none"/>
              </a:ln>
            </p:spPr>
          </p:cxnSp>
        </p:grpSp>
        <p:sp>
          <p:nvSpPr>
            <p:cNvPr id="234" name="Google Shape;234;p23"/>
            <p:cNvSpPr txBox="1"/>
            <p:nvPr/>
          </p:nvSpPr>
          <p:spPr>
            <a:xfrm>
              <a:off x="473800" y="3729475"/>
              <a:ext cx="1611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2"/>
                  </a:solidFill>
                  <a:latin typeface="Inter"/>
                  <a:ea typeface="Inter"/>
                  <a:cs typeface="Inter"/>
                  <a:sym typeface="Inter"/>
                </a:rPr>
                <a:t>Partnership</a:t>
              </a:r>
              <a:endParaRPr b="1" sz="1100">
                <a:solidFill>
                  <a:schemeClr val="lt2"/>
                </a:solidFill>
                <a:latin typeface="Inter"/>
                <a:ea typeface="Inter"/>
                <a:cs typeface="Inter"/>
                <a:sym typeface="Inter"/>
              </a:endParaRPr>
            </a:p>
          </p:txBody>
        </p:sp>
      </p:grpSp>
      <p:grpSp>
        <p:nvGrpSpPr>
          <p:cNvPr id="235" name="Google Shape;235;p23"/>
          <p:cNvGrpSpPr/>
          <p:nvPr/>
        </p:nvGrpSpPr>
        <p:grpSpPr>
          <a:xfrm>
            <a:off x="5908169" y="2875628"/>
            <a:ext cx="2319009" cy="786527"/>
            <a:chOff x="5626944" y="2857462"/>
            <a:chExt cx="2319009" cy="786527"/>
          </a:xfrm>
        </p:grpSpPr>
        <p:grpSp>
          <p:nvGrpSpPr>
            <p:cNvPr id="236" name="Google Shape;236;p23"/>
            <p:cNvGrpSpPr/>
            <p:nvPr/>
          </p:nvGrpSpPr>
          <p:grpSpPr>
            <a:xfrm>
              <a:off x="5626944" y="2857462"/>
              <a:ext cx="2114623" cy="432527"/>
              <a:chOff x="475513" y="3012700"/>
              <a:chExt cx="1469100" cy="393600"/>
            </a:xfrm>
          </p:grpSpPr>
          <p:sp>
            <p:nvSpPr>
              <p:cNvPr id="237" name="Google Shape;237;p23"/>
              <p:cNvSpPr/>
              <p:nvPr/>
            </p:nvSpPr>
            <p:spPr>
              <a:xfrm>
                <a:off x="475513" y="3012700"/>
                <a:ext cx="690600" cy="3936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A</a:t>
                </a:r>
                <a:endParaRPr>
                  <a:solidFill>
                    <a:schemeClr val="lt2"/>
                  </a:solidFill>
                </a:endParaRPr>
              </a:p>
            </p:txBody>
          </p:sp>
          <p:sp>
            <p:nvSpPr>
              <p:cNvPr id="238" name="Google Shape;238;p23"/>
              <p:cNvSpPr/>
              <p:nvPr/>
            </p:nvSpPr>
            <p:spPr>
              <a:xfrm>
                <a:off x="1395913" y="3071200"/>
                <a:ext cx="548700" cy="2766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B</a:t>
                </a:r>
                <a:endParaRPr>
                  <a:solidFill>
                    <a:schemeClr val="lt2"/>
                  </a:solidFill>
                </a:endParaRPr>
              </a:p>
            </p:txBody>
          </p:sp>
          <p:cxnSp>
            <p:nvCxnSpPr>
              <p:cNvPr id="239" name="Google Shape;239;p23"/>
              <p:cNvCxnSpPr>
                <a:stCxn id="237" idx="6"/>
                <a:endCxn id="238" idx="2"/>
              </p:cNvCxnSpPr>
              <p:nvPr/>
            </p:nvCxnSpPr>
            <p:spPr>
              <a:xfrm>
                <a:off x="1166113" y="3209500"/>
                <a:ext cx="229800" cy="0"/>
              </a:xfrm>
              <a:prstGeom prst="straightConnector1">
                <a:avLst/>
              </a:prstGeom>
              <a:noFill/>
              <a:ln cap="flat" cmpd="sng" w="9525">
                <a:solidFill>
                  <a:schemeClr val="dk2"/>
                </a:solidFill>
                <a:prstDash val="solid"/>
                <a:round/>
                <a:headEnd len="med" w="med" type="none"/>
                <a:tailEnd len="med" w="med" type="none"/>
              </a:ln>
            </p:spPr>
          </p:cxnSp>
        </p:grpSp>
        <p:sp>
          <p:nvSpPr>
            <p:cNvPr id="240" name="Google Shape;240;p23"/>
            <p:cNvSpPr txBox="1"/>
            <p:nvPr/>
          </p:nvSpPr>
          <p:spPr>
            <a:xfrm>
              <a:off x="5626953" y="3289989"/>
              <a:ext cx="2319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2"/>
                  </a:solidFill>
                  <a:latin typeface="Inter"/>
                  <a:ea typeface="Inter"/>
                  <a:cs typeface="Inter"/>
                  <a:sym typeface="Inter"/>
                </a:rPr>
                <a:t>Anti Corruption Layer</a:t>
              </a:r>
              <a:endParaRPr b="1" sz="1100">
                <a:solidFill>
                  <a:schemeClr val="lt2"/>
                </a:solidFill>
                <a:latin typeface="Inter"/>
                <a:ea typeface="Inter"/>
                <a:cs typeface="Inter"/>
                <a:sym typeface="Inter"/>
              </a:endParaRPr>
            </a:p>
          </p:txBody>
        </p:sp>
        <p:sp>
          <p:nvSpPr>
            <p:cNvPr id="241" name="Google Shape;241;p23"/>
            <p:cNvSpPr txBox="1"/>
            <p:nvPr/>
          </p:nvSpPr>
          <p:spPr>
            <a:xfrm>
              <a:off x="6843803" y="2913011"/>
              <a:ext cx="612753" cy="292417"/>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lt2"/>
                  </a:solidFill>
                  <a:latin typeface="Inter"/>
                  <a:ea typeface="Inter"/>
                  <a:cs typeface="Inter"/>
                  <a:sym typeface="Inter"/>
                </a:rPr>
                <a:t>D</a:t>
              </a:r>
              <a:endParaRPr b="1" sz="700">
                <a:solidFill>
                  <a:schemeClr val="lt2"/>
                </a:solidFill>
                <a:latin typeface="Inter"/>
                <a:ea typeface="Inter"/>
                <a:cs typeface="Inter"/>
                <a:sym typeface="Inter"/>
              </a:endParaRPr>
            </a:p>
          </p:txBody>
        </p:sp>
        <p:sp>
          <p:nvSpPr>
            <p:cNvPr id="242" name="Google Shape;242;p23"/>
            <p:cNvSpPr txBox="1"/>
            <p:nvPr/>
          </p:nvSpPr>
          <p:spPr>
            <a:xfrm rot="5400000">
              <a:off x="6775988" y="2974407"/>
              <a:ext cx="334285" cy="198637"/>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
                  <a:solidFill>
                    <a:schemeClr val="lt2"/>
                  </a:solidFill>
                  <a:latin typeface="Inter"/>
                  <a:ea typeface="Inter"/>
                  <a:cs typeface="Inter"/>
                  <a:sym typeface="Inter"/>
                </a:rPr>
                <a:t>ACL</a:t>
              </a:r>
              <a:endParaRPr b="1" sz="500">
                <a:solidFill>
                  <a:schemeClr val="lt2"/>
                </a:solidFill>
                <a:latin typeface="Inter"/>
                <a:ea typeface="Inter"/>
                <a:cs typeface="Inter"/>
                <a:sym typeface="Inter"/>
              </a:endParaRPr>
            </a:p>
          </p:txBody>
        </p:sp>
        <p:sp>
          <p:nvSpPr>
            <p:cNvPr id="243" name="Google Shape;243;p23"/>
            <p:cNvSpPr txBox="1"/>
            <p:nvPr/>
          </p:nvSpPr>
          <p:spPr>
            <a:xfrm>
              <a:off x="6231051" y="2913011"/>
              <a:ext cx="612753" cy="292417"/>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lt2"/>
                  </a:solidFill>
                  <a:latin typeface="Inter"/>
                  <a:ea typeface="Inter"/>
                  <a:cs typeface="Inter"/>
                  <a:sym typeface="Inter"/>
                </a:rPr>
                <a:t>U</a:t>
              </a:r>
              <a:endParaRPr b="1" sz="700">
                <a:solidFill>
                  <a:schemeClr val="lt2"/>
                </a:solidFill>
                <a:latin typeface="Inter"/>
                <a:ea typeface="Inter"/>
                <a:cs typeface="Inter"/>
                <a:sym typeface="Inter"/>
              </a:endParaRPr>
            </a:p>
          </p:txBody>
        </p:sp>
      </p:grpSp>
      <p:grpSp>
        <p:nvGrpSpPr>
          <p:cNvPr id="244" name="Google Shape;244;p23"/>
          <p:cNvGrpSpPr/>
          <p:nvPr/>
        </p:nvGrpSpPr>
        <p:grpSpPr>
          <a:xfrm>
            <a:off x="5908173" y="1621469"/>
            <a:ext cx="2319009" cy="955727"/>
            <a:chOff x="5626948" y="1572594"/>
            <a:chExt cx="2319009" cy="955727"/>
          </a:xfrm>
        </p:grpSpPr>
        <p:grpSp>
          <p:nvGrpSpPr>
            <p:cNvPr id="245" name="Google Shape;245;p23"/>
            <p:cNvGrpSpPr/>
            <p:nvPr/>
          </p:nvGrpSpPr>
          <p:grpSpPr>
            <a:xfrm>
              <a:off x="5626948" y="1572594"/>
              <a:ext cx="2073690" cy="432527"/>
              <a:chOff x="475513" y="3012700"/>
              <a:chExt cx="1440663" cy="393600"/>
            </a:xfrm>
          </p:grpSpPr>
          <p:sp>
            <p:nvSpPr>
              <p:cNvPr id="246" name="Google Shape;246;p23"/>
              <p:cNvSpPr/>
              <p:nvPr/>
            </p:nvSpPr>
            <p:spPr>
              <a:xfrm>
                <a:off x="475513" y="3012700"/>
                <a:ext cx="690600" cy="3936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A</a:t>
                </a:r>
                <a:endParaRPr>
                  <a:solidFill>
                    <a:schemeClr val="lt2"/>
                  </a:solidFill>
                </a:endParaRPr>
              </a:p>
            </p:txBody>
          </p:sp>
          <p:sp>
            <p:nvSpPr>
              <p:cNvPr id="247" name="Google Shape;247;p23"/>
              <p:cNvSpPr/>
              <p:nvPr/>
            </p:nvSpPr>
            <p:spPr>
              <a:xfrm>
                <a:off x="1401075" y="3071200"/>
                <a:ext cx="515100" cy="2766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B</a:t>
                </a:r>
                <a:endParaRPr>
                  <a:solidFill>
                    <a:schemeClr val="lt2"/>
                  </a:solidFill>
                </a:endParaRPr>
              </a:p>
            </p:txBody>
          </p:sp>
          <p:cxnSp>
            <p:nvCxnSpPr>
              <p:cNvPr id="248" name="Google Shape;248;p23"/>
              <p:cNvCxnSpPr>
                <a:stCxn id="246" idx="6"/>
                <a:endCxn id="247" idx="2"/>
              </p:cNvCxnSpPr>
              <p:nvPr/>
            </p:nvCxnSpPr>
            <p:spPr>
              <a:xfrm>
                <a:off x="1166113" y="3209500"/>
                <a:ext cx="234900" cy="0"/>
              </a:xfrm>
              <a:prstGeom prst="straightConnector1">
                <a:avLst/>
              </a:prstGeom>
              <a:noFill/>
              <a:ln cap="flat" cmpd="sng" w="9525">
                <a:solidFill>
                  <a:schemeClr val="dk2"/>
                </a:solidFill>
                <a:prstDash val="solid"/>
                <a:round/>
                <a:headEnd len="med" w="med" type="none"/>
                <a:tailEnd len="med" w="med" type="none"/>
              </a:ln>
            </p:spPr>
          </p:cxnSp>
        </p:grpSp>
        <p:sp>
          <p:nvSpPr>
            <p:cNvPr id="249" name="Google Shape;249;p23"/>
            <p:cNvSpPr txBox="1"/>
            <p:nvPr/>
          </p:nvSpPr>
          <p:spPr>
            <a:xfrm>
              <a:off x="5626957" y="2005121"/>
              <a:ext cx="2319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2"/>
                  </a:solidFill>
                  <a:latin typeface="Inter"/>
                  <a:ea typeface="Inter"/>
                  <a:cs typeface="Inter"/>
                  <a:sym typeface="Inter"/>
                </a:rPr>
                <a:t>Open Host Service</a:t>
              </a:r>
              <a:endParaRPr b="1" sz="1100">
                <a:solidFill>
                  <a:schemeClr val="lt2"/>
                </a:solidFill>
                <a:latin typeface="Inter"/>
                <a:ea typeface="Inter"/>
                <a:cs typeface="Inter"/>
                <a:sym typeface="Inter"/>
              </a:endParaRPr>
            </a:p>
            <a:p>
              <a:pPr indent="0" lvl="0" marL="0" rtl="0" algn="ctr">
                <a:spcBef>
                  <a:spcPts val="0"/>
                </a:spcBef>
                <a:spcAft>
                  <a:spcPts val="0"/>
                </a:spcAft>
                <a:buNone/>
              </a:pPr>
              <a:r>
                <a:rPr b="1" lang="en" sz="1100">
                  <a:solidFill>
                    <a:schemeClr val="lt2"/>
                  </a:solidFill>
                  <a:latin typeface="Inter"/>
                  <a:ea typeface="Inter"/>
                  <a:cs typeface="Inter"/>
                  <a:sym typeface="Inter"/>
                </a:rPr>
                <a:t>Published Language</a:t>
              </a:r>
              <a:endParaRPr b="1" sz="1100">
                <a:solidFill>
                  <a:schemeClr val="lt2"/>
                </a:solidFill>
                <a:latin typeface="Inter"/>
                <a:ea typeface="Inter"/>
                <a:cs typeface="Inter"/>
                <a:sym typeface="Inter"/>
              </a:endParaRPr>
            </a:p>
          </p:txBody>
        </p:sp>
        <p:sp>
          <p:nvSpPr>
            <p:cNvPr id="250" name="Google Shape;250;p23"/>
            <p:cNvSpPr txBox="1"/>
            <p:nvPr/>
          </p:nvSpPr>
          <p:spPr>
            <a:xfrm rot="5400000">
              <a:off x="6376847" y="1689539"/>
              <a:ext cx="334285" cy="198637"/>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00">
                  <a:solidFill>
                    <a:schemeClr val="lt2"/>
                  </a:solidFill>
                  <a:latin typeface="Inter"/>
                  <a:ea typeface="Inter"/>
                  <a:cs typeface="Inter"/>
                  <a:sym typeface="Inter"/>
                </a:rPr>
                <a:t>OHS</a:t>
              </a:r>
              <a:endParaRPr b="1" sz="500">
                <a:solidFill>
                  <a:schemeClr val="lt2"/>
                </a:solidFill>
                <a:latin typeface="Inter"/>
                <a:ea typeface="Inter"/>
                <a:cs typeface="Inter"/>
                <a:sym typeface="Inter"/>
              </a:endParaRPr>
            </a:p>
          </p:txBody>
        </p:sp>
        <p:sp>
          <p:nvSpPr>
            <p:cNvPr id="251" name="Google Shape;251;p23"/>
            <p:cNvSpPr txBox="1"/>
            <p:nvPr/>
          </p:nvSpPr>
          <p:spPr>
            <a:xfrm rot="5400000">
              <a:off x="6682685" y="1815821"/>
              <a:ext cx="134835" cy="145523"/>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300">
                <a:solidFill>
                  <a:schemeClr val="lt2"/>
                </a:solidFill>
                <a:latin typeface="Inter"/>
                <a:ea typeface="Inter"/>
                <a:cs typeface="Inter"/>
                <a:sym typeface="Inter"/>
              </a:endParaRPr>
            </a:p>
          </p:txBody>
        </p:sp>
        <p:sp>
          <p:nvSpPr>
            <p:cNvPr id="252" name="Google Shape;252;p23"/>
            <p:cNvSpPr txBox="1"/>
            <p:nvPr/>
          </p:nvSpPr>
          <p:spPr>
            <a:xfrm>
              <a:off x="6064439" y="1634572"/>
              <a:ext cx="612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lt2"/>
                  </a:solidFill>
                  <a:latin typeface="Inter"/>
                  <a:ea typeface="Inter"/>
                  <a:cs typeface="Inter"/>
                  <a:sym typeface="Inter"/>
                </a:rPr>
                <a:t>U</a:t>
              </a:r>
              <a:endParaRPr b="1" sz="700">
                <a:solidFill>
                  <a:schemeClr val="lt2"/>
                </a:solidFill>
                <a:latin typeface="Inter"/>
                <a:ea typeface="Inter"/>
                <a:cs typeface="Inter"/>
                <a:sym typeface="Inter"/>
              </a:endParaRPr>
            </a:p>
          </p:txBody>
        </p:sp>
        <p:sp>
          <p:nvSpPr>
            <p:cNvPr id="253" name="Google Shape;253;p23"/>
            <p:cNvSpPr txBox="1"/>
            <p:nvPr/>
          </p:nvSpPr>
          <p:spPr>
            <a:xfrm rot="5400000">
              <a:off x="6546560" y="1767125"/>
              <a:ext cx="4071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
                  <a:solidFill>
                    <a:schemeClr val="lt2"/>
                  </a:solidFill>
                  <a:latin typeface="Inter"/>
                  <a:ea typeface="Inter"/>
                  <a:cs typeface="Inter"/>
                  <a:sym typeface="Inter"/>
                </a:rPr>
                <a:t>PL</a:t>
              </a:r>
              <a:endParaRPr b="1" sz="500">
                <a:solidFill>
                  <a:schemeClr val="lt2"/>
                </a:solidFill>
                <a:latin typeface="Inter"/>
                <a:ea typeface="Inter"/>
                <a:cs typeface="Inter"/>
                <a:sym typeface="Inter"/>
              </a:endParaRPr>
            </a:p>
          </p:txBody>
        </p:sp>
        <p:sp>
          <p:nvSpPr>
            <p:cNvPr id="254" name="Google Shape;254;p23"/>
            <p:cNvSpPr txBox="1"/>
            <p:nvPr/>
          </p:nvSpPr>
          <p:spPr>
            <a:xfrm>
              <a:off x="6786412" y="1634572"/>
              <a:ext cx="612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lt2"/>
                  </a:solidFill>
                  <a:latin typeface="Inter"/>
                  <a:ea typeface="Inter"/>
                  <a:cs typeface="Inter"/>
                  <a:sym typeface="Inter"/>
                </a:rPr>
                <a:t>D</a:t>
              </a:r>
              <a:endParaRPr b="1" sz="700">
                <a:solidFill>
                  <a:schemeClr val="lt2"/>
                </a:solidFill>
                <a:latin typeface="Inter"/>
                <a:ea typeface="Inter"/>
                <a:cs typeface="Inter"/>
                <a:sym typeface="Inter"/>
              </a:endParaRPr>
            </a:p>
          </p:txBody>
        </p:sp>
      </p:grpSp>
      <p:grpSp>
        <p:nvGrpSpPr>
          <p:cNvPr id="255" name="Google Shape;255;p23"/>
          <p:cNvGrpSpPr/>
          <p:nvPr/>
        </p:nvGrpSpPr>
        <p:grpSpPr>
          <a:xfrm>
            <a:off x="5908316" y="4021985"/>
            <a:ext cx="2318740" cy="786591"/>
            <a:chOff x="5627091" y="4023979"/>
            <a:chExt cx="2318740" cy="786591"/>
          </a:xfrm>
        </p:grpSpPr>
        <p:grpSp>
          <p:nvGrpSpPr>
            <p:cNvPr id="256" name="Google Shape;256;p23"/>
            <p:cNvGrpSpPr/>
            <p:nvPr/>
          </p:nvGrpSpPr>
          <p:grpSpPr>
            <a:xfrm>
              <a:off x="5627091" y="4023979"/>
              <a:ext cx="2133767" cy="432527"/>
              <a:chOff x="475513" y="3012700"/>
              <a:chExt cx="1482400" cy="393600"/>
            </a:xfrm>
          </p:grpSpPr>
          <p:sp>
            <p:nvSpPr>
              <p:cNvPr id="257" name="Google Shape;257;p23"/>
              <p:cNvSpPr/>
              <p:nvPr/>
            </p:nvSpPr>
            <p:spPr>
              <a:xfrm>
                <a:off x="475513" y="3012700"/>
                <a:ext cx="690600" cy="3936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A</a:t>
                </a:r>
                <a:endParaRPr>
                  <a:solidFill>
                    <a:schemeClr val="lt2"/>
                  </a:solidFill>
                </a:endParaRPr>
              </a:p>
            </p:txBody>
          </p:sp>
          <p:sp>
            <p:nvSpPr>
              <p:cNvPr id="258" name="Google Shape;258;p23"/>
              <p:cNvSpPr/>
              <p:nvPr/>
            </p:nvSpPr>
            <p:spPr>
              <a:xfrm>
                <a:off x="1409213" y="3071200"/>
                <a:ext cx="548700" cy="2766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B</a:t>
                </a:r>
                <a:endParaRPr>
                  <a:solidFill>
                    <a:schemeClr val="lt2"/>
                  </a:solidFill>
                </a:endParaRPr>
              </a:p>
            </p:txBody>
          </p:sp>
          <p:cxnSp>
            <p:nvCxnSpPr>
              <p:cNvPr id="259" name="Google Shape;259;p23"/>
              <p:cNvCxnSpPr>
                <a:stCxn id="257" idx="6"/>
                <a:endCxn id="258" idx="2"/>
              </p:cNvCxnSpPr>
              <p:nvPr/>
            </p:nvCxnSpPr>
            <p:spPr>
              <a:xfrm>
                <a:off x="1166113" y="3209500"/>
                <a:ext cx="243000" cy="0"/>
              </a:xfrm>
              <a:prstGeom prst="straightConnector1">
                <a:avLst/>
              </a:prstGeom>
              <a:noFill/>
              <a:ln cap="flat" cmpd="sng" w="9525">
                <a:solidFill>
                  <a:schemeClr val="dk2"/>
                </a:solidFill>
                <a:prstDash val="solid"/>
                <a:round/>
                <a:headEnd len="med" w="med" type="none"/>
                <a:tailEnd len="med" w="med" type="none"/>
              </a:ln>
            </p:spPr>
          </p:cxnSp>
        </p:grpSp>
        <p:sp>
          <p:nvSpPr>
            <p:cNvPr id="260" name="Google Shape;260;p23"/>
            <p:cNvSpPr txBox="1"/>
            <p:nvPr/>
          </p:nvSpPr>
          <p:spPr>
            <a:xfrm>
              <a:off x="5627131" y="4456570"/>
              <a:ext cx="2318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2"/>
                  </a:solidFill>
                  <a:latin typeface="Inter"/>
                  <a:ea typeface="Inter"/>
                  <a:cs typeface="Inter"/>
                  <a:sym typeface="Inter"/>
                </a:rPr>
                <a:t>Conformist</a:t>
              </a:r>
              <a:endParaRPr b="1" sz="1100">
                <a:solidFill>
                  <a:schemeClr val="lt2"/>
                </a:solidFill>
                <a:latin typeface="Inter"/>
                <a:ea typeface="Inter"/>
                <a:cs typeface="Inter"/>
                <a:sym typeface="Inter"/>
              </a:endParaRPr>
            </a:p>
          </p:txBody>
        </p:sp>
        <p:sp>
          <p:nvSpPr>
            <p:cNvPr id="261" name="Google Shape;261;p23"/>
            <p:cNvSpPr txBox="1"/>
            <p:nvPr/>
          </p:nvSpPr>
          <p:spPr>
            <a:xfrm>
              <a:off x="6844042" y="4079586"/>
              <a:ext cx="612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lt2"/>
                  </a:solidFill>
                  <a:latin typeface="Inter"/>
                  <a:ea typeface="Inter"/>
                  <a:cs typeface="Inter"/>
                  <a:sym typeface="Inter"/>
                </a:rPr>
                <a:t>D</a:t>
              </a:r>
              <a:endParaRPr b="1" sz="700">
                <a:solidFill>
                  <a:schemeClr val="lt2"/>
                </a:solidFill>
                <a:latin typeface="Inter"/>
                <a:ea typeface="Inter"/>
                <a:cs typeface="Inter"/>
                <a:sym typeface="Inter"/>
              </a:endParaRPr>
            </a:p>
          </p:txBody>
        </p:sp>
        <p:sp>
          <p:nvSpPr>
            <p:cNvPr id="262" name="Google Shape;262;p23"/>
            <p:cNvSpPr txBox="1"/>
            <p:nvPr/>
          </p:nvSpPr>
          <p:spPr>
            <a:xfrm rot="5400000">
              <a:off x="6776292" y="4140957"/>
              <a:ext cx="334200" cy="198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lt2"/>
                  </a:solidFill>
                  <a:latin typeface="Inter"/>
                  <a:ea typeface="Inter"/>
                  <a:cs typeface="Inter"/>
                  <a:sym typeface="Inter"/>
                </a:rPr>
                <a:t>CF</a:t>
              </a:r>
              <a:endParaRPr b="1" sz="700">
                <a:solidFill>
                  <a:schemeClr val="lt2"/>
                </a:solidFill>
                <a:latin typeface="Inter"/>
                <a:ea typeface="Inter"/>
                <a:cs typeface="Inter"/>
                <a:sym typeface="Inter"/>
              </a:endParaRPr>
            </a:p>
          </p:txBody>
        </p:sp>
        <p:sp>
          <p:nvSpPr>
            <p:cNvPr id="263" name="Google Shape;263;p23"/>
            <p:cNvSpPr txBox="1"/>
            <p:nvPr/>
          </p:nvSpPr>
          <p:spPr>
            <a:xfrm>
              <a:off x="6173840" y="4079586"/>
              <a:ext cx="612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00">
                  <a:solidFill>
                    <a:schemeClr val="lt2"/>
                  </a:solidFill>
                  <a:latin typeface="Inter"/>
                  <a:ea typeface="Inter"/>
                  <a:cs typeface="Inter"/>
                  <a:sym typeface="Inter"/>
                </a:rPr>
                <a:t>U</a:t>
              </a:r>
              <a:endParaRPr b="1" sz="700">
                <a:solidFill>
                  <a:schemeClr val="lt2"/>
                </a:solidFill>
                <a:latin typeface="Inter"/>
                <a:ea typeface="Inter"/>
                <a:cs typeface="Inter"/>
                <a:sym typeface="Inter"/>
              </a:endParaRPr>
            </a:p>
          </p:txBody>
        </p:sp>
      </p:grpSp>
      <p:sp>
        <p:nvSpPr>
          <p:cNvPr id="264" name="Google Shape;264;p23"/>
          <p:cNvSpPr txBox="1"/>
          <p:nvPr/>
        </p:nvSpPr>
        <p:spPr>
          <a:xfrm>
            <a:off x="5974851" y="904975"/>
            <a:ext cx="2185800" cy="30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lt2"/>
                </a:solidFill>
                <a:latin typeface="Open Sans"/>
                <a:ea typeface="Open Sans"/>
                <a:cs typeface="Open Sans"/>
                <a:sym typeface="Open Sans"/>
              </a:rPr>
              <a:t>Asymmetric</a:t>
            </a:r>
            <a:endParaRPr sz="1300">
              <a:solidFill>
                <a:schemeClr val="lt2"/>
              </a:solidFill>
              <a:latin typeface="Open Sans"/>
              <a:ea typeface="Open Sans"/>
              <a:cs typeface="Open Sans"/>
              <a:sym typeface="Open Sans"/>
            </a:endParaRPr>
          </a:p>
        </p:txBody>
      </p:sp>
      <p:sp>
        <p:nvSpPr>
          <p:cNvPr id="265" name="Google Shape;265;p23"/>
          <p:cNvSpPr txBox="1"/>
          <p:nvPr/>
        </p:nvSpPr>
        <p:spPr>
          <a:xfrm>
            <a:off x="920384" y="904975"/>
            <a:ext cx="23589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lt2"/>
                </a:solidFill>
                <a:latin typeface="Open Sans"/>
                <a:ea typeface="Open Sans"/>
                <a:cs typeface="Open Sans"/>
                <a:sym typeface="Open Sans"/>
              </a:rPr>
              <a:t>Symmetric</a:t>
            </a:r>
            <a:endParaRPr sz="1300">
              <a:solidFill>
                <a:schemeClr val="lt2"/>
              </a:solidFill>
              <a:latin typeface="Open Sans"/>
              <a:ea typeface="Open Sans"/>
              <a:cs typeface="Open Sans"/>
              <a:sym typeface="Open Sans"/>
            </a:endParaRPr>
          </a:p>
        </p:txBody>
      </p:sp>
      <p:cxnSp>
        <p:nvCxnSpPr>
          <p:cNvPr id="266" name="Google Shape;266;p23"/>
          <p:cNvCxnSpPr/>
          <p:nvPr/>
        </p:nvCxnSpPr>
        <p:spPr>
          <a:xfrm>
            <a:off x="4499775" y="1070750"/>
            <a:ext cx="0" cy="3727200"/>
          </a:xfrm>
          <a:prstGeom prst="straightConnector1">
            <a:avLst/>
          </a:prstGeom>
          <a:noFill/>
          <a:ln cap="flat" cmpd="sng" w="28575">
            <a:solidFill>
              <a:srgbClr val="666666"/>
            </a:solidFill>
            <a:prstDash val="dot"/>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70" name="Shape 270"/>
        <p:cNvGrpSpPr/>
        <p:nvPr/>
      </p:nvGrpSpPr>
      <p:grpSpPr>
        <a:xfrm>
          <a:off x="0" y="0"/>
          <a:ext cx="0" cy="0"/>
          <a:chOff x="0" y="0"/>
          <a:chExt cx="0" cy="0"/>
        </a:xfrm>
      </p:grpSpPr>
      <p:sp>
        <p:nvSpPr>
          <p:cNvPr id="271" name="Google Shape;271;p24"/>
          <p:cNvSpPr txBox="1"/>
          <p:nvPr>
            <p:ph type="title"/>
          </p:nvPr>
        </p:nvSpPr>
        <p:spPr>
          <a:xfrm>
            <a:off x="401725" y="2285400"/>
            <a:ext cx="84060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chemeClr val="lt2"/>
                </a:solidFill>
              </a:rPr>
              <a:t>Quiz</a:t>
            </a:r>
            <a:endParaRPr>
              <a:solidFill>
                <a:schemeClr val="lt2"/>
              </a:solidFill>
            </a:endParaRPr>
          </a:p>
        </p:txBody>
      </p:sp>
      <p:sp>
        <p:nvSpPr>
          <p:cNvPr id="272" name="Google Shape;272;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76" name="Shape 276"/>
        <p:cNvGrpSpPr/>
        <p:nvPr/>
      </p:nvGrpSpPr>
      <p:grpSpPr>
        <a:xfrm>
          <a:off x="0" y="0"/>
          <a:ext cx="0" cy="0"/>
          <a:chOff x="0" y="0"/>
          <a:chExt cx="0" cy="0"/>
        </a:xfrm>
      </p:grpSpPr>
      <p:sp>
        <p:nvSpPr>
          <p:cNvPr id="277" name="Google Shape;277;p25"/>
          <p:cNvSpPr txBox="1"/>
          <p:nvPr>
            <p:ph type="title"/>
          </p:nvPr>
        </p:nvSpPr>
        <p:spPr>
          <a:xfrm>
            <a:off x="369000" y="23715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2"/>
                </a:solidFill>
              </a:rPr>
              <a:t>Scenario 1</a:t>
            </a:r>
            <a:endParaRPr>
              <a:solidFill>
                <a:schemeClr val="lt2"/>
              </a:solidFill>
            </a:endParaRPr>
          </a:p>
        </p:txBody>
      </p:sp>
      <p:sp>
        <p:nvSpPr>
          <p:cNvPr id="278" name="Google Shape;278;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9" name="Google Shape;279;p25"/>
          <p:cNvSpPr/>
          <p:nvPr/>
        </p:nvSpPr>
        <p:spPr>
          <a:xfrm>
            <a:off x="1528009" y="2009049"/>
            <a:ext cx="2473500" cy="1257000"/>
          </a:xfrm>
          <a:prstGeom prst="ellipse">
            <a:avLst/>
          </a:prstGeom>
          <a:solidFill>
            <a:srgbClr val="6B9E78">
              <a:alpha val="44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Inter"/>
                <a:ea typeface="Inter"/>
                <a:cs typeface="Inter"/>
                <a:sym typeface="Inter"/>
              </a:rPr>
              <a:t>Core</a:t>
            </a:r>
            <a:endParaRPr sz="2200">
              <a:solidFill>
                <a:schemeClr val="lt2"/>
              </a:solidFill>
              <a:latin typeface="Inter"/>
              <a:ea typeface="Inter"/>
              <a:cs typeface="Inter"/>
              <a:sym typeface="Inter"/>
            </a:endParaRPr>
          </a:p>
        </p:txBody>
      </p:sp>
      <p:sp>
        <p:nvSpPr>
          <p:cNvPr id="280" name="Google Shape;280;p25"/>
          <p:cNvSpPr/>
          <p:nvPr/>
        </p:nvSpPr>
        <p:spPr>
          <a:xfrm>
            <a:off x="5142497" y="1983799"/>
            <a:ext cx="2473500" cy="1257000"/>
          </a:xfrm>
          <a:prstGeom prst="ellipse">
            <a:avLst/>
          </a:prstGeom>
          <a:solidFill>
            <a:srgbClr val="47A1AD">
              <a:alpha val="5787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Inter"/>
                <a:ea typeface="Inter"/>
                <a:cs typeface="Inter"/>
                <a:sym typeface="Inter"/>
              </a:rPr>
              <a:t>Generic</a:t>
            </a:r>
            <a:endParaRPr sz="2200">
              <a:solidFill>
                <a:schemeClr val="lt2"/>
              </a:solidFill>
              <a:latin typeface="Inter"/>
              <a:ea typeface="Inter"/>
              <a:cs typeface="Inter"/>
              <a:sym typeface="Inter"/>
            </a:endParaRPr>
          </a:p>
        </p:txBody>
      </p:sp>
      <p:sp>
        <p:nvSpPr>
          <p:cNvPr id="281" name="Google Shape;281;p25"/>
          <p:cNvSpPr txBox="1"/>
          <p:nvPr/>
        </p:nvSpPr>
        <p:spPr>
          <a:xfrm>
            <a:off x="3842038" y="2437450"/>
            <a:ext cx="1433100" cy="4002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Inter"/>
                <a:ea typeface="Inter"/>
                <a:cs typeface="Inter"/>
                <a:sym typeface="Inter"/>
              </a:rPr>
              <a:t>Shared Kernel</a:t>
            </a:r>
            <a:endParaRPr>
              <a:solidFill>
                <a:schemeClr val="lt2"/>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85" name="Shape 285"/>
        <p:cNvGrpSpPr/>
        <p:nvPr/>
      </p:nvGrpSpPr>
      <p:grpSpPr>
        <a:xfrm>
          <a:off x="0" y="0"/>
          <a:ext cx="0" cy="0"/>
          <a:chOff x="0" y="0"/>
          <a:chExt cx="0" cy="0"/>
        </a:xfrm>
      </p:grpSpPr>
      <p:sp>
        <p:nvSpPr>
          <p:cNvPr id="286" name="Google Shape;286;p26"/>
          <p:cNvSpPr txBox="1"/>
          <p:nvPr>
            <p:ph type="title"/>
          </p:nvPr>
        </p:nvSpPr>
        <p:spPr>
          <a:xfrm>
            <a:off x="369000" y="23715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2"/>
                </a:solidFill>
              </a:rPr>
              <a:t>Scenario 2</a:t>
            </a:r>
            <a:endParaRPr>
              <a:solidFill>
                <a:schemeClr val="lt2"/>
              </a:solidFill>
            </a:endParaRPr>
          </a:p>
        </p:txBody>
      </p:sp>
      <p:sp>
        <p:nvSpPr>
          <p:cNvPr id="287" name="Google Shape;28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288" name="Google Shape;288;p26"/>
          <p:cNvCxnSpPr>
            <a:stCxn id="289" idx="3"/>
            <a:endCxn id="290" idx="2"/>
          </p:cNvCxnSpPr>
          <p:nvPr/>
        </p:nvCxnSpPr>
        <p:spPr>
          <a:xfrm flipH="1" rot="10800000">
            <a:off x="3381701" y="2426900"/>
            <a:ext cx="2109900" cy="381300"/>
          </a:xfrm>
          <a:prstGeom prst="curvedConnector3">
            <a:avLst>
              <a:gd fmla="val 49998" name="adj1"/>
            </a:avLst>
          </a:prstGeom>
          <a:noFill/>
          <a:ln cap="flat" cmpd="sng" w="9525">
            <a:solidFill>
              <a:schemeClr val="dk2"/>
            </a:solidFill>
            <a:prstDash val="solid"/>
            <a:round/>
            <a:headEnd len="med" w="med" type="none"/>
            <a:tailEnd len="med" w="med" type="none"/>
          </a:ln>
        </p:spPr>
      </p:cxnSp>
      <p:sp>
        <p:nvSpPr>
          <p:cNvPr id="291" name="Google Shape;291;p26"/>
          <p:cNvSpPr/>
          <p:nvPr/>
        </p:nvSpPr>
        <p:spPr>
          <a:xfrm>
            <a:off x="581334" y="2231949"/>
            <a:ext cx="2473500" cy="1257000"/>
          </a:xfrm>
          <a:prstGeom prst="ellipse">
            <a:avLst/>
          </a:prstGeom>
          <a:solidFill>
            <a:srgbClr val="6B9E78">
              <a:alpha val="44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Inter"/>
                <a:ea typeface="Inter"/>
                <a:cs typeface="Inter"/>
                <a:sym typeface="Inter"/>
              </a:rPr>
              <a:t>Core</a:t>
            </a:r>
            <a:endParaRPr b="1" sz="1600">
              <a:solidFill>
                <a:schemeClr val="lt2"/>
              </a:solidFill>
              <a:latin typeface="Inter"/>
              <a:ea typeface="Inter"/>
              <a:cs typeface="Inter"/>
              <a:sym typeface="Inter"/>
            </a:endParaRPr>
          </a:p>
        </p:txBody>
      </p:sp>
      <p:sp>
        <p:nvSpPr>
          <p:cNvPr id="289" name="Google Shape;289;p26"/>
          <p:cNvSpPr txBox="1"/>
          <p:nvPr/>
        </p:nvSpPr>
        <p:spPr>
          <a:xfrm>
            <a:off x="2963201" y="2608100"/>
            <a:ext cx="418500" cy="4002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Inter"/>
                <a:ea typeface="Inter"/>
                <a:cs typeface="Inter"/>
                <a:sym typeface="Inter"/>
              </a:rPr>
              <a:t>CF</a:t>
            </a:r>
            <a:endParaRPr>
              <a:solidFill>
                <a:schemeClr val="lt2"/>
              </a:solidFill>
              <a:latin typeface="Inter"/>
              <a:ea typeface="Inter"/>
              <a:cs typeface="Inter"/>
              <a:sym typeface="Inter"/>
            </a:endParaRPr>
          </a:p>
        </p:txBody>
      </p:sp>
      <p:sp>
        <p:nvSpPr>
          <p:cNvPr id="292" name="Google Shape;292;p26"/>
          <p:cNvSpPr txBox="1"/>
          <p:nvPr/>
        </p:nvSpPr>
        <p:spPr>
          <a:xfrm>
            <a:off x="2956588" y="2321700"/>
            <a:ext cx="431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2"/>
                </a:solidFill>
                <a:latin typeface="Inter"/>
                <a:ea typeface="Inter"/>
                <a:cs typeface="Inter"/>
                <a:sym typeface="Inter"/>
              </a:rPr>
              <a:t>D</a:t>
            </a:r>
            <a:endParaRPr b="1" sz="800">
              <a:solidFill>
                <a:schemeClr val="lt2"/>
              </a:solidFill>
              <a:latin typeface="Inter"/>
              <a:ea typeface="Inter"/>
              <a:cs typeface="Inter"/>
              <a:sym typeface="Inter"/>
            </a:endParaRPr>
          </a:p>
        </p:txBody>
      </p:sp>
      <p:grpSp>
        <p:nvGrpSpPr>
          <p:cNvPr id="293" name="Google Shape;293;p26"/>
          <p:cNvGrpSpPr/>
          <p:nvPr/>
        </p:nvGrpSpPr>
        <p:grpSpPr>
          <a:xfrm>
            <a:off x="5200687" y="1798549"/>
            <a:ext cx="2764334" cy="1257000"/>
            <a:chOff x="4857638" y="752049"/>
            <a:chExt cx="2764334" cy="1257000"/>
          </a:xfrm>
        </p:grpSpPr>
        <p:sp>
          <p:nvSpPr>
            <p:cNvPr id="290" name="Google Shape;290;p26"/>
            <p:cNvSpPr/>
            <p:nvPr/>
          </p:nvSpPr>
          <p:spPr>
            <a:xfrm>
              <a:off x="5148472" y="752049"/>
              <a:ext cx="2473500" cy="1257000"/>
            </a:xfrm>
            <a:prstGeom prst="ellipse">
              <a:avLst/>
            </a:prstGeom>
            <a:solidFill>
              <a:srgbClr val="47A1AD">
                <a:alpha val="5787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Inter"/>
                  <a:ea typeface="Inter"/>
                  <a:cs typeface="Inter"/>
                  <a:sym typeface="Inter"/>
                </a:rPr>
                <a:t>External System</a:t>
              </a:r>
              <a:endParaRPr b="1">
                <a:solidFill>
                  <a:schemeClr val="lt2"/>
                </a:solidFill>
                <a:latin typeface="Inter"/>
                <a:ea typeface="Inter"/>
                <a:cs typeface="Inter"/>
                <a:sym typeface="Inter"/>
              </a:endParaRPr>
            </a:p>
          </p:txBody>
        </p:sp>
        <p:sp>
          <p:nvSpPr>
            <p:cNvPr id="294" name="Google Shape;294;p26"/>
            <p:cNvSpPr txBox="1"/>
            <p:nvPr/>
          </p:nvSpPr>
          <p:spPr>
            <a:xfrm>
              <a:off x="4857638" y="1063700"/>
              <a:ext cx="431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2"/>
                  </a:solidFill>
                  <a:latin typeface="Inter"/>
                  <a:ea typeface="Inter"/>
                  <a:cs typeface="Inter"/>
                  <a:sym typeface="Inter"/>
                </a:rPr>
                <a:t>U</a:t>
              </a:r>
              <a:endParaRPr b="1" sz="800">
                <a:solidFill>
                  <a:schemeClr val="lt2"/>
                </a:solidFill>
                <a:latin typeface="Inter"/>
                <a:ea typeface="Inter"/>
                <a:cs typeface="Inter"/>
                <a:sym typeface="Inte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Thoughtworks Master ">
  <a:themeElements>
    <a:clrScheme name="Simple Light">
      <a:dk1>
        <a:srgbClr val="000000"/>
      </a:dk1>
      <a:lt1>
        <a:srgbClr val="FFFFFF"/>
      </a:lt1>
      <a:dk2>
        <a:srgbClr val="666666"/>
      </a:dk2>
      <a:lt2>
        <a:srgbClr val="EDF1F3"/>
      </a:lt2>
      <a:accent1>
        <a:srgbClr val="003D4F"/>
      </a:accent1>
      <a:accent2>
        <a:srgbClr val="F2617A"/>
      </a:accent2>
      <a:accent3>
        <a:srgbClr val="CC850A"/>
      </a:accent3>
      <a:accent4>
        <a:srgbClr val="6B9E78"/>
      </a:accent4>
      <a:accent5>
        <a:srgbClr val="47A1AD"/>
      </a:accent5>
      <a:accent6>
        <a:srgbClr val="634F7D"/>
      </a:accent6>
      <a:hlink>
        <a:srgbClr val="BD42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